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6473952"/>
            <a:ext cx="11183112" cy="0"/>
          </a:xfrm>
          <a:prstGeom prst="line">
            <a:avLst/>
          </a:prstGeom>
          <a:noFill/>
          <a:ln w="8890">
            <a:solidFill>
              <a:srgbClr val="1A2A3E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39A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39A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8288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8580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8872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69164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19456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69748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20040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70332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0624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70916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21208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71500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21792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72084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22376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72668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22960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73252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23544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73836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24128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74420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24712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750040" y="0"/>
            <a:ext cx="0" cy="644652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0" y="182880"/>
            <a:ext cx="12188952" cy="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0" y="685800"/>
            <a:ext cx="12188952" cy="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0" y="1188720"/>
            <a:ext cx="12188952" cy="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0" y="1691640"/>
            <a:ext cx="12188952" cy="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0" y="2194560"/>
            <a:ext cx="12188952" cy="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0" y="2697480"/>
            <a:ext cx="12188952" cy="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0" y="3200400"/>
            <a:ext cx="12188952" cy="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0" y="3703320"/>
            <a:ext cx="12188952" cy="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0" y="4206240"/>
            <a:ext cx="12188952" cy="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0" y="4709160"/>
            <a:ext cx="12188952" cy="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0" y="5212080"/>
            <a:ext cx="12188952" cy="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0" y="5715000"/>
            <a:ext cx="12188952" cy="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0" y="6217920"/>
            <a:ext cx="12188952" cy="0"/>
          </a:xfrm>
          <a:prstGeom prst="line">
            <a:avLst/>
          </a:prstGeom>
          <a:noFill/>
          <a:ln w="5715">
            <a:solidFill>
              <a:srgbClr val="0D1A29">
                <a:alpha val="65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566928" y="512064"/>
            <a:ext cx="2148840" cy="310896"/>
          </a:xfrm>
          <a:prstGeom prst="roundRect">
            <a:avLst>
              <a:gd name="adj" fmla="val 50000"/>
            </a:avLst>
          </a:prstGeom>
          <a:solidFill>
            <a:srgbClr val="0D2434"/>
          </a:solidFill>
          <a:ln w="12700">
            <a:solidFill>
              <a:srgbClr val="32C5FF">
                <a:alpha val="4500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40080" y="580644"/>
            <a:ext cx="20025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NETWORKING FUNDAMENTALS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566928" y="1078992"/>
            <a:ext cx="56692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200" b="1" dirty="0">
                <a:solidFill>
                  <a:srgbClr val="F7FAFC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Lifecycle of a</a:t>
            </a:r>
            <a:endParaRPr lang="en-US" sz="4200" dirty="0"/>
          </a:p>
          <a:p>
            <a:pPr indent="0" marL="0">
              <a:buNone/>
            </a:pPr>
            <a:r>
              <a:rPr lang="en-US" sz="4200" b="1" dirty="0">
                <a:solidFill>
                  <a:srgbClr val="F7FAFC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Web Request</a:t>
            </a:r>
            <a:endParaRPr lang="en-US" sz="4200" dirty="0"/>
          </a:p>
        </p:txBody>
      </p:sp>
      <p:sp>
        <p:nvSpPr>
          <p:cNvPr id="42" name="Text 40"/>
          <p:cNvSpPr/>
          <p:nvPr/>
        </p:nvSpPr>
        <p:spPr>
          <a:xfrm>
            <a:off x="594360" y="2880360"/>
            <a:ext cx="5257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From pressing Enter to pixels on your screen—and every DNS lookup, packet hop, handshake, server call, and browser task in between.</a:t>
            </a:r>
            <a:endParaRPr lang="en-US" sz="1700" dirty="0"/>
          </a:p>
        </p:txBody>
      </p:sp>
      <p:sp>
        <p:nvSpPr>
          <p:cNvPr id="43" name="Text 41"/>
          <p:cNvSpPr/>
          <p:nvPr/>
        </p:nvSpPr>
        <p:spPr>
          <a:xfrm>
            <a:off x="594360" y="416052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170" kern="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REQUEST  →  INTERNET  →  RESPONSE</a:t>
            </a:r>
            <a:endParaRPr lang="en-US" sz="1150" dirty="0"/>
          </a:p>
        </p:txBody>
      </p:sp>
      <p:sp>
        <p:nvSpPr>
          <p:cNvPr id="44" name="Shape 42"/>
          <p:cNvSpPr/>
          <p:nvPr/>
        </p:nvSpPr>
        <p:spPr>
          <a:xfrm>
            <a:off x="6739128" y="2157984"/>
            <a:ext cx="1197864" cy="758952"/>
          </a:xfrm>
          <a:prstGeom prst="roundRect">
            <a:avLst>
              <a:gd name="adj" fmla="val 6024"/>
            </a:avLst>
          </a:prstGeom>
          <a:solidFill>
            <a:srgbClr val="0A1625"/>
          </a:solidFill>
          <a:ln w="19050">
            <a:solidFill>
              <a:srgbClr val="32C5FF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6839712" y="2267712"/>
            <a:ext cx="996696" cy="548640"/>
          </a:xfrm>
          <a:prstGeom prst="rect">
            <a:avLst/>
          </a:prstGeom>
          <a:solidFill>
            <a:srgbClr val="10283A"/>
          </a:solidFill>
          <a:ln w="12700">
            <a:solidFill>
              <a:srgbClr val="10283A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 rot="10800000">
            <a:off x="6629400" y="2916936"/>
            <a:ext cx="1417320" cy="201168"/>
          </a:xfrm>
          <a:prstGeom prst="trapezoid">
            <a:avLst/>
          </a:prstGeom>
          <a:solidFill>
            <a:srgbClr val="17283A"/>
          </a:solidFill>
          <a:ln w="15240">
            <a:solidFill>
              <a:srgbClr val="32C5FF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7150608" y="3008376"/>
            <a:ext cx="274320" cy="0"/>
          </a:xfrm>
          <a:prstGeom prst="line">
            <a:avLst/>
          </a:prstGeom>
          <a:noFill/>
          <a:ln w="15240">
            <a:solidFill>
              <a:srgbClr val="32C5FF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8321040" y="2560320"/>
            <a:ext cx="1143000" cy="466344"/>
          </a:xfrm>
          <a:prstGeom prst="roundRect">
            <a:avLst>
              <a:gd name="adj" fmla="val 15686"/>
            </a:avLst>
          </a:prstGeom>
          <a:solidFill>
            <a:srgbClr val="10281F"/>
          </a:solidFill>
          <a:ln w="19050">
            <a:solidFill>
              <a:srgbClr val="49D49D"/>
            </a:solidFill>
            <a:prstDash val="solid"/>
          </a:ln>
          <a:effectLst>
            <a:outerShdw sx="100000" sy="100000" kx="0" ky="0" algn="bl" rotWithShape="0" blurRad="25400" dist="15240" dir="2700000">
              <a:srgbClr val="000000">
                <a:alpha val="28000"/>
              </a:srgbClr>
            </a:outerShdw>
          </a:effectLst>
        </p:spPr>
      </p:sp>
      <p:sp>
        <p:nvSpPr>
          <p:cNvPr id="49" name="Shape 47"/>
          <p:cNvSpPr/>
          <p:nvPr/>
        </p:nvSpPr>
        <p:spPr>
          <a:xfrm>
            <a:off x="8503920" y="2560320"/>
            <a:ext cx="0" cy="-201168"/>
          </a:xfrm>
          <a:prstGeom prst="line">
            <a:avLst/>
          </a:prstGeom>
          <a:noFill/>
          <a:ln w="17780">
            <a:solidFill>
              <a:srgbClr val="49D49D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9281160" y="2560320"/>
            <a:ext cx="0" cy="-201168"/>
          </a:xfrm>
          <a:prstGeom prst="line">
            <a:avLst/>
          </a:prstGeom>
          <a:noFill/>
          <a:ln w="17780">
            <a:solidFill>
              <a:srgbClr val="49D49D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8597646" y="2761488"/>
            <a:ext cx="64008" cy="64008"/>
          </a:xfrm>
          <a:prstGeom prst="ellipse">
            <a:avLst/>
          </a:prstGeom>
          <a:solidFill>
            <a:srgbClr val="49D49D"/>
          </a:solidFill>
          <a:ln w="12700">
            <a:solidFill>
              <a:srgbClr val="49D49D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8860536" y="2761488"/>
            <a:ext cx="64008" cy="64008"/>
          </a:xfrm>
          <a:prstGeom prst="ellipse">
            <a:avLst/>
          </a:prstGeom>
          <a:solidFill>
            <a:srgbClr val="49D49D"/>
          </a:solidFill>
          <a:ln w="12700">
            <a:solidFill>
              <a:srgbClr val="49D49D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9123426" y="2761488"/>
            <a:ext cx="64008" cy="64008"/>
          </a:xfrm>
          <a:prstGeom prst="ellipse">
            <a:avLst/>
          </a:prstGeom>
          <a:solidFill>
            <a:srgbClr val="49D49D"/>
          </a:solidFill>
          <a:ln w="12700">
            <a:solidFill>
              <a:srgbClr val="49D49D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738360" y="2176272"/>
            <a:ext cx="1417320" cy="914400"/>
          </a:xfrm>
          <a:prstGeom prst="cloud">
            <a:avLst/>
          </a:prstGeom>
          <a:solidFill>
            <a:srgbClr val="0F2538"/>
          </a:solidFill>
          <a:ln w="16510">
            <a:solidFill>
              <a:srgbClr val="32C5FF"/>
            </a:solidFill>
            <a:prstDash val="solid"/>
          </a:ln>
          <a:effectLst>
            <a:outerShdw sx="100000" sy="100000" kx="0" ky="0" algn="bl" rotWithShape="0" blurRad="322580000" dist="193548000" dir="162000000000">
              <a:srgbClr val="000000">
                <a:alpha val="2800000000"/>
              </a:srgbClr>
            </a:outerShdw>
          </a:effectLst>
        </p:spPr>
      </p:sp>
      <p:sp>
        <p:nvSpPr>
          <p:cNvPr id="55" name="Shape 53"/>
          <p:cNvSpPr/>
          <p:nvPr/>
        </p:nvSpPr>
        <p:spPr>
          <a:xfrm>
            <a:off x="11173968" y="2011680"/>
            <a:ext cx="749808" cy="1188720"/>
          </a:xfrm>
          <a:prstGeom prst="roundRect">
            <a:avLst>
              <a:gd name="adj" fmla="val 6098"/>
            </a:avLst>
          </a:prstGeom>
          <a:solidFill>
            <a:srgbClr val="17152C"/>
          </a:solidFill>
          <a:ln w="19050">
            <a:solidFill>
              <a:srgbClr val="8B6CFF"/>
            </a:solidFill>
            <a:prstDash val="solid"/>
          </a:ln>
          <a:effectLst>
            <a:outerShdw sx="100000" sy="100000" kx="0" ky="0" algn="bl" rotWithShape="0" blurRad="4096766000000" dist="2458059600000" dir="9720000000000000">
              <a:srgbClr val="000000">
                <a:alpha val="280000000000000"/>
              </a:srgbClr>
            </a:outerShdw>
          </a:effectLst>
        </p:spPr>
      </p:sp>
      <p:sp>
        <p:nvSpPr>
          <p:cNvPr id="56" name="Shape 54"/>
          <p:cNvSpPr/>
          <p:nvPr/>
        </p:nvSpPr>
        <p:spPr>
          <a:xfrm>
            <a:off x="11292840" y="2139696"/>
            <a:ext cx="512064" cy="228600"/>
          </a:xfrm>
          <a:prstGeom prst="roundRect">
            <a:avLst>
              <a:gd name="adj" fmla="val 12000"/>
            </a:avLst>
          </a:prstGeom>
          <a:solidFill>
            <a:srgbClr val="201D3B"/>
          </a:solidFill>
          <a:ln w="10160">
            <a:solidFill>
              <a:srgbClr val="3B3567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1695176" y="2221992"/>
            <a:ext cx="64008" cy="64008"/>
          </a:xfrm>
          <a:prstGeom prst="ellipse">
            <a:avLst/>
          </a:prstGeom>
          <a:solidFill>
            <a:srgbClr val="8B6CFF"/>
          </a:solidFill>
          <a:ln w="12700">
            <a:solidFill>
              <a:srgbClr val="8B6CFF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1292840" y="2468880"/>
            <a:ext cx="512064" cy="228600"/>
          </a:xfrm>
          <a:prstGeom prst="roundRect">
            <a:avLst>
              <a:gd name="adj" fmla="val 12000"/>
            </a:avLst>
          </a:prstGeom>
          <a:solidFill>
            <a:srgbClr val="201D3B"/>
          </a:solidFill>
          <a:ln w="10160">
            <a:solidFill>
              <a:srgbClr val="3B3567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1695176" y="2551176"/>
            <a:ext cx="64008" cy="64008"/>
          </a:xfrm>
          <a:prstGeom prst="ellipse">
            <a:avLst/>
          </a:prstGeom>
          <a:solidFill>
            <a:srgbClr val="8B6CFF"/>
          </a:solidFill>
          <a:ln w="12700">
            <a:solidFill>
              <a:srgbClr val="8B6CFF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1292840" y="2798064"/>
            <a:ext cx="512064" cy="228600"/>
          </a:xfrm>
          <a:prstGeom prst="roundRect">
            <a:avLst>
              <a:gd name="adj" fmla="val 12000"/>
            </a:avLst>
          </a:prstGeom>
          <a:solidFill>
            <a:srgbClr val="201D3B"/>
          </a:solidFill>
          <a:ln w="10160">
            <a:solidFill>
              <a:srgbClr val="3B3567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1695176" y="2880360"/>
            <a:ext cx="64008" cy="64008"/>
          </a:xfrm>
          <a:prstGeom prst="ellipse">
            <a:avLst/>
          </a:prstGeom>
          <a:solidFill>
            <a:srgbClr val="8B6CFF"/>
          </a:solidFill>
          <a:ln w="12700">
            <a:solidFill>
              <a:srgbClr val="8B6CFF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8065008" y="2788920"/>
            <a:ext cx="219456" cy="0"/>
          </a:xfrm>
          <a:prstGeom prst="line">
            <a:avLst/>
          </a:prstGeom>
          <a:noFill/>
          <a:ln w="29210">
            <a:solidFill>
              <a:srgbClr val="32C5FF"/>
            </a:solidFill>
            <a:prstDash val="solid"/>
            <a:headEnd type="none"/>
            <a:tailEnd type="triangle"/>
          </a:ln>
        </p:spPr>
      </p:sp>
      <p:sp>
        <p:nvSpPr>
          <p:cNvPr id="63" name="Shape 61"/>
          <p:cNvSpPr/>
          <p:nvPr/>
        </p:nvSpPr>
        <p:spPr>
          <a:xfrm>
            <a:off x="9491472" y="2788920"/>
            <a:ext cx="237744" cy="0"/>
          </a:xfrm>
          <a:prstGeom prst="line">
            <a:avLst/>
          </a:prstGeom>
          <a:noFill/>
          <a:ln w="29210">
            <a:solidFill>
              <a:srgbClr val="49D49D"/>
            </a:solidFill>
            <a:prstDash val="solid"/>
            <a:headEnd type="none"/>
            <a:tailEnd type="triangle"/>
          </a:ln>
        </p:spPr>
      </p:sp>
      <p:sp>
        <p:nvSpPr>
          <p:cNvPr id="64" name="Shape 62"/>
          <p:cNvSpPr/>
          <p:nvPr/>
        </p:nvSpPr>
        <p:spPr>
          <a:xfrm>
            <a:off x="10972800" y="2788920"/>
            <a:ext cx="118872" cy="0"/>
          </a:xfrm>
          <a:prstGeom prst="line">
            <a:avLst/>
          </a:prstGeom>
          <a:noFill/>
          <a:ln w="29210">
            <a:solidFill>
              <a:srgbClr val="8B6CFF"/>
            </a:solidFill>
            <a:prstDash val="solid"/>
            <a:headEnd type="none"/>
            <a:tailEnd type="triangle"/>
          </a:ln>
        </p:spPr>
      </p:sp>
      <p:sp>
        <p:nvSpPr>
          <p:cNvPr id="65" name="Shape 63"/>
          <p:cNvSpPr/>
          <p:nvPr/>
        </p:nvSpPr>
        <p:spPr>
          <a:xfrm rot="10800000">
            <a:off x="6903720" y="3218688"/>
            <a:ext cx="4800600" cy="1508760"/>
          </a:xfrm>
          <a:prstGeom prst="arc">
            <a:avLst/>
          </a:prstGeom>
          <a:solidFill>
            <a:srgbClr val="08111F">
              <a:alpha val="0"/>
            </a:srgbClr>
          </a:solidFill>
          <a:ln w="29210">
            <a:solidFill>
              <a:srgbClr val="FFB65B"/>
            </a:solidFill>
            <a:prstDash val="solid"/>
            <a:headEnd type="none"/>
            <a:tailEnd type="triangle"/>
          </a:ln>
        </p:spPr>
      </p:sp>
      <p:sp>
        <p:nvSpPr>
          <p:cNvPr id="66" name="Text 64"/>
          <p:cNvSpPr/>
          <p:nvPr/>
        </p:nvSpPr>
        <p:spPr>
          <a:xfrm>
            <a:off x="6601968" y="3264408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8DE2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Device</a:t>
            </a:r>
            <a:endParaRPr lang="en-US" sz="1050" dirty="0"/>
          </a:p>
        </p:txBody>
      </p:sp>
      <p:sp>
        <p:nvSpPr>
          <p:cNvPr id="67" name="Text 65"/>
          <p:cNvSpPr/>
          <p:nvPr/>
        </p:nvSpPr>
        <p:spPr>
          <a:xfrm>
            <a:off x="8183880" y="3264408"/>
            <a:ext cx="1417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Router</a:t>
            </a:r>
            <a:endParaRPr lang="en-US" sz="1050" dirty="0"/>
          </a:p>
        </p:txBody>
      </p:sp>
      <p:sp>
        <p:nvSpPr>
          <p:cNvPr id="68" name="Text 66"/>
          <p:cNvSpPr/>
          <p:nvPr/>
        </p:nvSpPr>
        <p:spPr>
          <a:xfrm>
            <a:off x="9646920" y="3264408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8DE2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Internet</a:t>
            </a:r>
            <a:endParaRPr lang="en-US" sz="1050" dirty="0"/>
          </a:p>
        </p:txBody>
      </p:sp>
      <p:sp>
        <p:nvSpPr>
          <p:cNvPr id="69" name="Text 67"/>
          <p:cNvSpPr/>
          <p:nvPr/>
        </p:nvSpPr>
        <p:spPr>
          <a:xfrm>
            <a:off x="11109960" y="3264408"/>
            <a:ext cx="868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8B6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Server</a:t>
            </a:r>
            <a:endParaRPr lang="en-US" sz="1050" dirty="0"/>
          </a:p>
        </p:txBody>
      </p:sp>
      <p:sp>
        <p:nvSpPr>
          <p:cNvPr id="70" name="Shape 68"/>
          <p:cNvSpPr/>
          <p:nvPr/>
        </p:nvSpPr>
        <p:spPr>
          <a:xfrm>
            <a:off x="7333488" y="1417320"/>
            <a:ext cx="1371600" cy="310896"/>
          </a:xfrm>
          <a:prstGeom prst="roundRect">
            <a:avLst>
              <a:gd name="adj" fmla="val 50000"/>
            </a:avLst>
          </a:prstGeom>
          <a:solidFill>
            <a:srgbClr val="0D2434"/>
          </a:solidFill>
          <a:ln w="12700">
            <a:solidFill>
              <a:srgbClr val="32C5FF">
                <a:alpha val="45000"/>
              </a:srgbClr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7406640" y="1485900"/>
            <a:ext cx="12252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HTTP REQUEST</a:t>
            </a:r>
            <a:endParaRPr lang="en-US" sz="950" dirty="0"/>
          </a:p>
        </p:txBody>
      </p:sp>
      <p:sp>
        <p:nvSpPr>
          <p:cNvPr id="72" name="Shape 70"/>
          <p:cNvSpPr/>
          <p:nvPr/>
        </p:nvSpPr>
        <p:spPr>
          <a:xfrm>
            <a:off x="8823960" y="4672584"/>
            <a:ext cx="1508760" cy="310896"/>
          </a:xfrm>
          <a:prstGeom prst="roundRect">
            <a:avLst>
              <a:gd name="adj" fmla="val 50000"/>
            </a:avLst>
          </a:prstGeom>
          <a:solidFill>
            <a:srgbClr val="2A2117"/>
          </a:solidFill>
          <a:ln w="12700">
            <a:solidFill>
              <a:srgbClr val="FFB65B">
                <a:alpha val="45000"/>
              </a:srgbClr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8897112" y="4741164"/>
            <a:ext cx="1362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B6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HTTP RESPONSE</a:t>
            </a:r>
            <a:endParaRPr lang="en-US" sz="950" dirty="0"/>
          </a:p>
        </p:txBody>
      </p:sp>
      <p:sp>
        <p:nvSpPr>
          <p:cNvPr id="74" name="Shape 72"/>
          <p:cNvSpPr/>
          <p:nvPr/>
        </p:nvSpPr>
        <p:spPr>
          <a:xfrm>
            <a:off x="6492240" y="5266944"/>
            <a:ext cx="5029200" cy="676656"/>
          </a:xfrm>
          <a:prstGeom prst="roundRect">
            <a:avLst>
              <a:gd name="adj" fmla="val 16216"/>
            </a:avLst>
          </a:prstGeom>
          <a:solidFill>
            <a:srgbClr val="0B1827"/>
          </a:solidFill>
          <a:ln w="12700">
            <a:solidFill>
              <a:srgbClr val="21364A"/>
            </a:solidFill>
            <a:prstDash val="solid"/>
          </a:ln>
          <a:effectLst>
            <a:outerShdw sx="100000" sy="100000" kx="0" ky="0" algn="bl" rotWithShape="0" blurRad="52028928200000000" dist="31217356920000000" dir="583200000000000000000">
              <a:srgbClr val="000000">
                <a:alpha val="28000000000000000000"/>
              </a:srgbClr>
            </a:outerShdw>
          </a:effectLst>
        </p:spPr>
      </p:sp>
      <p:sp>
        <p:nvSpPr>
          <p:cNvPr id="75" name="Text 73"/>
          <p:cNvSpPr/>
          <p:nvPr/>
        </p:nvSpPr>
        <p:spPr>
          <a:xfrm>
            <a:off x="6720840" y="5440680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Core idea</a:t>
            </a:r>
            <a:endParaRPr lang="en-US" sz="1000" dirty="0"/>
          </a:p>
        </p:txBody>
      </p:sp>
      <p:sp>
        <p:nvSpPr>
          <p:cNvPr id="76" name="Text 74"/>
          <p:cNvSpPr/>
          <p:nvPr/>
        </p:nvSpPr>
        <p:spPr>
          <a:xfrm>
            <a:off x="7607808" y="5358384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HTTP is the message. DNS finds an address. IP routes packets. Transport delivers bytes. TLS protects them.</a:t>
            </a:r>
            <a:endParaRPr lang="en-US" sz="1120" dirty="0"/>
          </a:p>
        </p:txBody>
      </p:sp>
      <p:sp>
        <p:nvSpPr>
          <p:cNvPr id="77" name="Text 75"/>
          <p:cNvSpPr/>
          <p:nvPr/>
        </p:nvSpPr>
        <p:spPr>
          <a:xfrm>
            <a:off x="530352" y="6519672"/>
            <a:ext cx="3200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0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Lifecycle of a Web Request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39A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2004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30" kern="0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BACK TO YOUR DEVICE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566928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7FAFC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8. The response returns—and the browser renders it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078992"/>
            <a:ext cx="10927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Packets travel back, are decrypted and reassembled, then become DOM, layout, paint, and pixels.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11000232" cy="1609344"/>
          </a:xfrm>
          <a:prstGeom prst="roundRect">
            <a:avLst>
              <a:gd name="adj" fmla="val 6818"/>
            </a:avLst>
          </a:prstGeom>
          <a:solidFill>
            <a:srgbClr val="0D1A29"/>
          </a:solidFill>
          <a:ln w="12700">
            <a:solidFill>
              <a:srgbClr val="21405A"/>
            </a:solidFill>
            <a:prstDash val="solid"/>
          </a:ln>
          <a:effectLst>
            <a:outerShdw sx="100000" sy="100000" kx="0" ky="0" algn="bl" rotWithShape="0" blurRad="8.799705479695485e+262" dist="5.279823287817288e+262" dir="2.850312899833799e+307">
              <a:srgbClr val="000000">
                <a:alpha val="Infinity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68680" y="1801368"/>
            <a:ext cx="841248" cy="932688"/>
          </a:xfrm>
          <a:prstGeom prst="roundRect">
            <a:avLst>
              <a:gd name="adj" fmla="val 5435"/>
            </a:avLst>
          </a:prstGeom>
          <a:solidFill>
            <a:srgbClr val="17152C"/>
          </a:solidFill>
          <a:ln w="19050">
            <a:solidFill>
              <a:srgbClr val="8B6CFF"/>
            </a:solidFill>
            <a:prstDash val="solid"/>
          </a:ln>
          <a:effectLst>
            <a:outerShdw sx="100000" sy="100000" kx="0" ky="0" algn="bl" rotWithShape="0" blurRad="1.1175625959213265e+267" dist="6.705375575527955e+266" dir="Infinity">
              <a:srgbClr val="000000">
                <a:alpha val="Infinity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987552" y="1929384"/>
            <a:ext cx="603504" cy="228600"/>
          </a:xfrm>
          <a:prstGeom prst="roundRect">
            <a:avLst>
              <a:gd name="adj" fmla="val 12000"/>
            </a:avLst>
          </a:prstGeom>
          <a:solidFill>
            <a:srgbClr val="201D3B"/>
          </a:solidFill>
          <a:ln w="10160">
            <a:solidFill>
              <a:srgbClr val="3B3567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481328" y="2011680"/>
            <a:ext cx="64008" cy="64008"/>
          </a:xfrm>
          <a:prstGeom prst="ellipse">
            <a:avLst/>
          </a:prstGeom>
          <a:solidFill>
            <a:srgbClr val="8B6CFF"/>
          </a:solidFill>
          <a:ln w="12700">
            <a:solidFill>
              <a:srgbClr val="8B6C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87552" y="2258568"/>
            <a:ext cx="603504" cy="228600"/>
          </a:xfrm>
          <a:prstGeom prst="roundRect">
            <a:avLst>
              <a:gd name="adj" fmla="val 12000"/>
            </a:avLst>
          </a:prstGeom>
          <a:solidFill>
            <a:srgbClr val="201D3B"/>
          </a:solidFill>
          <a:ln w="10160">
            <a:solidFill>
              <a:srgbClr val="3B356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481328" y="2340864"/>
            <a:ext cx="64008" cy="64008"/>
          </a:xfrm>
          <a:prstGeom prst="ellipse">
            <a:avLst/>
          </a:prstGeom>
          <a:solidFill>
            <a:srgbClr val="8B6CFF"/>
          </a:solidFill>
          <a:ln w="12700">
            <a:solidFill>
              <a:srgbClr val="8B6C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87552" y="2587752"/>
            <a:ext cx="603504" cy="228600"/>
          </a:xfrm>
          <a:prstGeom prst="roundRect">
            <a:avLst>
              <a:gd name="adj" fmla="val 12000"/>
            </a:avLst>
          </a:prstGeom>
          <a:solidFill>
            <a:srgbClr val="201D3B"/>
          </a:solidFill>
          <a:ln w="10160">
            <a:solidFill>
              <a:srgbClr val="3B3567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481328" y="2670048"/>
            <a:ext cx="64008" cy="64008"/>
          </a:xfrm>
          <a:prstGeom prst="ellipse">
            <a:avLst/>
          </a:prstGeom>
          <a:solidFill>
            <a:srgbClr val="8B6CFF"/>
          </a:solidFill>
          <a:ln w="12700">
            <a:solidFill>
              <a:srgbClr val="8B6C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907792" y="1828800"/>
            <a:ext cx="1371600" cy="822960"/>
          </a:xfrm>
          <a:prstGeom prst="cloud">
            <a:avLst/>
          </a:prstGeom>
          <a:solidFill>
            <a:srgbClr val="0F2538"/>
          </a:solidFill>
          <a:ln w="16510">
            <a:solidFill>
              <a:srgbClr val="32C5FF"/>
            </a:solidFill>
            <a:prstDash val="solid"/>
          </a:ln>
          <a:effectLst>
            <a:outerShdw sx="100000" sy="100000" kx="0" ky="0" algn="bl" rotWithShape="0" blurRad="1.4193044968200846e+271" dist="8.515826980920504e+270" dir="Infinity">
              <a:srgbClr val="000000">
                <a:alpha val="Infinity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5760720" y="2176272"/>
            <a:ext cx="1143000" cy="429768"/>
          </a:xfrm>
          <a:prstGeom prst="roundRect">
            <a:avLst>
              <a:gd name="adj" fmla="val 17021"/>
            </a:avLst>
          </a:prstGeom>
          <a:solidFill>
            <a:srgbClr val="10281F"/>
          </a:solidFill>
          <a:ln w="19050">
            <a:solidFill>
              <a:srgbClr val="49D49D"/>
            </a:solidFill>
            <a:prstDash val="solid"/>
          </a:ln>
          <a:effectLst>
            <a:outerShdw sx="100000" sy="100000" kx="0" ky="0" algn="bl" rotWithShape="0" blurRad="1.8025167109615074e+275" dist="1.081510026576904e+275" dir="Infinity">
              <a:srgbClr val="000000">
                <a:alpha val="Infinity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5943600" y="2176272"/>
            <a:ext cx="0" cy="-201168"/>
          </a:xfrm>
          <a:prstGeom prst="line">
            <a:avLst/>
          </a:prstGeom>
          <a:noFill/>
          <a:ln w="17780">
            <a:solidFill>
              <a:srgbClr val="49D49D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720840" y="2176272"/>
            <a:ext cx="0" cy="-201168"/>
          </a:xfrm>
          <a:prstGeom prst="line">
            <a:avLst/>
          </a:prstGeom>
          <a:noFill/>
          <a:ln w="17780">
            <a:solidFill>
              <a:srgbClr val="49D49D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037326" y="2377440"/>
            <a:ext cx="64008" cy="64008"/>
          </a:xfrm>
          <a:prstGeom prst="ellipse">
            <a:avLst/>
          </a:prstGeom>
          <a:solidFill>
            <a:srgbClr val="49D49D"/>
          </a:solidFill>
          <a:ln w="12700">
            <a:solidFill>
              <a:srgbClr val="49D49D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300216" y="2377440"/>
            <a:ext cx="64008" cy="64008"/>
          </a:xfrm>
          <a:prstGeom prst="ellipse">
            <a:avLst/>
          </a:prstGeom>
          <a:solidFill>
            <a:srgbClr val="49D49D"/>
          </a:solidFill>
          <a:ln w="12700">
            <a:solidFill>
              <a:srgbClr val="49D49D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563106" y="2377440"/>
            <a:ext cx="64008" cy="64008"/>
          </a:xfrm>
          <a:prstGeom prst="ellipse">
            <a:avLst/>
          </a:prstGeom>
          <a:solidFill>
            <a:srgbClr val="49D49D"/>
          </a:solidFill>
          <a:ln w="12700">
            <a:solidFill>
              <a:srgbClr val="49D49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906256" y="1847088"/>
            <a:ext cx="1106424" cy="658368"/>
          </a:xfrm>
          <a:prstGeom prst="roundRect">
            <a:avLst>
              <a:gd name="adj" fmla="val 6944"/>
            </a:avLst>
          </a:prstGeom>
          <a:solidFill>
            <a:srgbClr val="0A1625"/>
          </a:solidFill>
          <a:ln w="19050">
            <a:solidFill>
              <a:srgbClr val="32C5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006840" y="1956816"/>
            <a:ext cx="905256" cy="448056"/>
          </a:xfrm>
          <a:prstGeom prst="rect">
            <a:avLst/>
          </a:prstGeom>
          <a:solidFill>
            <a:srgbClr val="10283A"/>
          </a:solidFill>
          <a:ln w="12700">
            <a:solidFill>
              <a:srgbClr val="10283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 rot="10800000">
            <a:off x="8796528" y="2505456"/>
            <a:ext cx="1325880" cy="201168"/>
          </a:xfrm>
          <a:prstGeom prst="trapezoid">
            <a:avLst/>
          </a:prstGeom>
          <a:solidFill>
            <a:srgbClr val="17283A"/>
          </a:solidFill>
          <a:ln w="15240">
            <a:solidFill>
              <a:srgbClr val="32C5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317736" y="2596896"/>
            <a:ext cx="274320" cy="0"/>
          </a:xfrm>
          <a:prstGeom prst="line">
            <a:avLst/>
          </a:prstGeom>
          <a:noFill/>
          <a:ln w="15240">
            <a:solidFill>
              <a:srgbClr val="32C5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828800" y="2267712"/>
            <a:ext cx="1024128" cy="0"/>
          </a:xfrm>
          <a:prstGeom prst="line">
            <a:avLst/>
          </a:prstGeom>
          <a:noFill/>
          <a:ln w="27940">
            <a:solidFill>
              <a:srgbClr val="FFB65B"/>
            </a:solidFill>
            <a:prstDash val="solid"/>
            <a:headEnd type="none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4389120" y="2267712"/>
            <a:ext cx="1307592" cy="0"/>
          </a:xfrm>
          <a:prstGeom prst="line">
            <a:avLst/>
          </a:prstGeom>
          <a:noFill/>
          <a:ln w="27940">
            <a:solidFill>
              <a:srgbClr val="FFB65B"/>
            </a:solidFill>
            <a:prstDash val="solid"/>
            <a:headEnd type="none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6986016" y="2267712"/>
            <a:ext cx="1746504" cy="0"/>
          </a:xfrm>
          <a:prstGeom prst="line">
            <a:avLst/>
          </a:prstGeom>
          <a:noFill/>
          <a:ln w="27940">
            <a:solidFill>
              <a:srgbClr val="FFB65B"/>
            </a:solidFill>
            <a:prstDash val="solid"/>
            <a:headEnd type="none"/>
            <a:tailEnd type="triangle"/>
          </a:ln>
        </p:spPr>
      </p:sp>
      <p:sp>
        <p:nvSpPr>
          <p:cNvPr id="27" name="Text 25"/>
          <p:cNvSpPr/>
          <p:nvPr/>
        </p:nvSpPr>
        <p:spPr>
          <a:xfrm>
            <a:off x="658368" y="2770632"/>
            <a:ext cx="12984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8B6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Origin / edge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2688336" y="2770632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8DE2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Internet route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8DE2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may differ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367528" y="2770632"/>
            <a:ext cx="18470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 maps reply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8339328" y="2770632"/>
            <a:ext cx="22494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B6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Decrypt + reassemble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66928" y="3438144"/>
            <a:ext cx="11000232" cy="2596896"/>
          </a:xfrm>
          <a:prstGeom prst="roundRect">
            <a:avLst>
              <a:gd name="adj" fmla="val 4225"/>
            </a:avLst>
          </a:prstGeom>
          <a:solidFill>
            <a:srgbClr val="0D1A29"/>
          </a:solidFill>
          <a:ln w="12700">
            <a:solidFill>
              <a:srgbClr val="21405A"/>
            </a:solidFill>
            <a:prstDash val="solid"/>
          </a:ln>
          <a:effectLst>
            <a:outerShdw sx="100000" sy="100000" kx="0" ky="0" algn="bl" rotWithShape="0" blurRad="2.2891962229211143e+279" dist="1.373517733752668e+279" dir="Infinity">
              <a:srgbClr val="000000">
                <a:alpha val="Infinity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896112" y="3730752"/>
            <a:ext cx="2240280" cy="310896"/>
          </a:xfrm>
          <a:prstGeom prst="roundRect">
            <a:avLst>
              <a:gd name="adj" fmla="val 50000"/>
            </a:avLst>
          </a:prstGeom>
          <a:solidFill>
            <a:srgbClr val="0D2434"/>
          </a:solidFill>
          <a:ln w="12700">
            <a:solidFill>
              <a:srgbClr val="32C5FF">
                <a:alpha val="4500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969264" y="3799332"/>
            <a:ext cx="20939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BROWSER RENDERING PIPELINE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868680" y="4361688"/>
            <a:ext cx="1417320" cy="822960"/>
          </a:xfrm>
          <a:prstGeom prst="roundRect">
            <a:avLst>
              <a:gd name="adj" fmla="val 8889"/>
            </a:avLst>
          </a:prstGeom>
          <a:solidFill>
            <a:srgbClr val="32C5FF">
              <a:alpha val="16000"/>
            </a:srgbClr>
          </a:solidFill>
          <a:ln w="15240">
            <a:solidFill>
              <a:srgbClr val="32C5FF"/>
            </a:solidFill>
            <a:prstDash val="solid"/>
          </a:ln>
          <a:effectLst>
            <a:outerShdw sx="100000" sy="100000" kx="0" ky="0" algn="bl" rotWithShape="0" blurRad="2.9072792031098153e+283" dist="1.7443675218658885e+283" dir="Infinity">
              <a:srgbClr val="000000">
                <a:alpha val="Infinity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987552" y="4535424"/>
            <a:ext cx="117957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HTML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978408" y="4818888"/>
            <a:ext cx="1197864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DOM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2313432" y="4773168"/>
            <a:ext cx="292608" cy="0"/>
          </a:xfrm>
          <a:prstGeom prst="line">
            <a:avLst/>
          </a:prstGeom>
          <a:noFill/>
          <a:ln w="17780">
            <a:solidFill>
              <a:srgbClr val="516A80"/>
            </a:solidFill>
            <a:prstDash val="solid"/>
            <a:headEnd type="none"/>
            <a:tailEnd type="triangle"/>
          </a:ln>
        </p:spPr>
      </p:sp>
      <p:sp>
        <p:nvSpPr>
          <p:cNvPr id="38" name="Shape 36"/>
          <p:cNvSpPr/>
          <p:nvPr/>
        </p:nvSpPr>
        <p:spPr>
          <a:xfrm>
            <a:off x="2651760" y="4361688"/>
            <a:ext cx="1417320" cy="822960"/>
          </a:xfrm>
          <a:prstGeom prst="roundRect">
            <a:avLst>
              <a:gd name="adj" fmla="val 8889"/>
            </a:avLst>
          </a:prstGeom>
          <a:solidFill>
            <a:srgbClr val="8B6CFF">
              <a:alpha val="16000"/>
            </a:srgbClr>
          </a:solidFill>
          <a:ln w="15240">
            <a:solidFill>
              <a:srgbClr val="8B6CFF"/>
            </a:solidFill>
            <a:prstDash val="solid"/>
          </a:ln>
          <a:effectLst>
            <a:outerShdw sx="100000" sy="100000" kx="0" ky="0" algn="bl" rotWithShape="0" blurRad="3.6922445879494656e+287" dist="2.2153467527696782e+287" dir="Infinity">
              <a:srgbClr val="000000">
                <a:alpha val="Infinity"/>
              </a:srgbClr>
            </a:outerShdw>
          </a:effectLst>
        </p:spPr>
      </p:sp>
      <p:sp>
        <p:nvSpPr>
          <p:cNvPr id="39" name="Text 37"/>
          <p:cNvSpPr/>
          <p:nvPr/>
        </p:nvSpPr>
        <p:spPr>
          <a:xfrm>
            <a:off x="2770632" y="4535424"/>
            <a:ext cx="117957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8B6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CSS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2761488" y="4818888"/>
            <a:ext cx="1197864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CSSOM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4096512" y="4773168"/>
            <a:ext cx="292608" cy="0"/>
          </a:xfrm>
          <a:prstGeom prst="line">
            <a:avLst/>
          </a:prstGeom>
          <a:noFill/>
          <a:ln w="17780">
            <a:solidFill>
              <a:srgbClr val="516A80"/>
            </a:solidFill>
            <a:prstDash val="solid"/>
            <a:headEnd type="none"/>
            <a:tailEnd type="triangle"/>
          </a:ln>
        </p:spPr>
      </p:sp>
      <p:sp>
        <p:nvSpPr>
          <p:cNvPr id="42" name="Shape 40"/>
          <p:cNvSpPr/>
          <p:nvPr/>
        </p:nvSpPr>
        <p:spPr>
          <a:xfrm>
            <a:off x="4434840" y="4361688"/>
            <a:ext cx="1417320" cy="822960"/>
          </a:xfrm>
          <a:prstGeom prst="roundRect">
            <a:avLst>
              <a:gd name="adj" fmla="val 8889"/>
            </a:avLst>
          </a:prstGeom>
          <a:solidFill>
            <a:srgbClr val="FFB65B">
              <a:alpha val="16000"/>
            </a:srgbClr>
          </a:solidFill>
          <a:ln w="15240">
            <a:solidFill>
              <a:srgbClr val="FFB65B"/>
            </a:solidFill>
            <a:prstDash val="solid"/>
          </a:ln>
          <a:effectLst>
            <a:outerShdw sx="100000" sy="100000" kx="0" ky="0" algn="bl" rotWithShape="0" blurRad="4.6891506266958215e+291" dist="2.8134903760174914e+291" dir="Infinity">
              <a:srgbClr val="000000">
                <a:alpha val="Infinity"/>
              </a:srgbClr>
            </a:outerShdw>
          </a:effectLst>
        </p:spPr>
      </p:sp>
      <p:sp>
        <p:nvSpPr>
          <p:cNvPr id="43" name="Text 41"/>
          <p:cNvSpPr/>
          <p:nvPr/>
        </p:nvSpPr>
        <p:spPr>
          <a:xfrm>
            <a:off x="4553712" y="4535424"/>
            <a:ext cx="117957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B6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Style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4544568" y="4818888"/>
            <a:ext cx="1197864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Render tree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5879592" y="4773168"/>
            <a:ext cx="292608" cy="0"/>
          </a:xfrm>
          <a:prstGeom prst="line">
            <a:avLst/>
          </a:prstGeom>
          <a:noFill/>
          <a:ln w="17780">
            <a:solidFill>
              <a:srgbClr val="516A80"/>
            </a:solidFill>
            <a:prstDash val="solid"/>
            <a:headEnd type="none"/>
            <a:tailEnd type="triangle"/>
          </a:ln>
        </p:spPr>
      </p:sp>
      <p:sp>
        <p:nvSpPr>
          <p:cNvPr id="46" name="Shape 44"/>
          <p:cNvSpPr/>
          <p:nvPr/>
        </p:nvSpPr>
        <p:spPr>
          <a:xfrm>
            <a:off x="6217920" y="4361688"/>
            <a:ext cx="1417320" cy="822960"/>
          </a:xfrm>
          <a:prstGeom prst="roundRect">
            <a:avLst>
              <a:gd name="adj" fmla="val 8889"/>
            </a:avLst>
          </a:prstGeom>
          <a:solidFill>
            <a:srgbClr val="49D49D">
              <a:alpha val="16000"/>
            </a:srgbClr>
          </a:solidFill>
          <a:ln w="15240">
            <a:solidFill>
              <a:srgbClr val="49D49D"/>
            </a:solidFill>
            <a:prstDash val="solid"/>
          </a:ln>
          <a:effectLst>
            <a:outerShdw sx="100000" sy="100000" kx="0" ky="0" algn="bl" rotWithShape="0" blurRad="5.955221295903693e+295" dist="3.573132777542214e+295" dir="Infinity">
              <a:srgbClr val="000000">
                <a:alpha val="Infinity"/>
              </a:srgbClr>
            </a:outerShdw>
          </a:effectLst>
        </p:spPr>
      </p:sp>
      <p:sp>
        <p:nvSpPr>
          <p:cNvPr id="47" name="Text 45"/>
          <p:cNvSpPr/>
          <p:nvPr/>
        </p:nvSpPr>
        <p:spPr>
          <a:xfrm>
            <a:off x="6336792" y="4535424"/>
            <a:ext cx="117957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Layout</a:t>
            </a:r>
            <a:endParaRPr lang="en-US" sz="1200" dirty="0"/>
          </a:p>
        </p:txBody>
      </p:sp>
      <p:sp>
        <p:nvSpPr>
          <p:cNvPr id="48" name="Text 46"/>
          <p:cNvSpPr/>
          <p:nvPr/>
        </p:nvSpPr>
        <p:spPr>
          <a:xfrm>
            <a:off x="6327648" y="4818888"/>
            <a:ext cx="1197864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Geometry</a:t>
            </a:r>
            <a:endParaRPr lang="en-US" sz="950" dirty="0"/>
          </a:p>
        </p:txBody>
      </p:sp>
      <p:sp>
        <p:nvSpPr>
          <p:cNvPr id="49" name="Shape 47"/>
          <p:cNvSpPr/>
          <p:nvPr/>
        </p:nvSpPr>
        <p:spPr>
          <a:xfrm>
            <a:off x="7662672" y="4773168"/>
            <a:ext cx="292608" cy="0"/>
          </a:xfrm>
          <a:prstGeom prst="line">
            <a:avLst/>
          </a:prstGeom>
          <a:noFill/>
          <a:ln w="17780">
            <a:solidFill>
              <a:srgbClr val="516A80"/>
            </a:solidFill>
            <a:prstDash val="solid"/>
            <a:headEnd type="none"/>
            <a:tailEnd type="triangle"/>
          </a:ln>
        </p:spPr>
      </p:sp>
      <p:sp>
        <p:nvSpPr>
          <p:cNvPr id="50" name="Shape 48"/>
          <p:cNvSpPr/>
          <p:nvPr/>
        </p:nvSpPr>
        <p:spPr>
          <a:xfrm>
            <a:off x="8001000" y="4361688"/>
            <a:ext cx="1417320" cy="822960"/>
          </a:xfrm>
          <a:prstGeom prst="roundRect">
            <a:avLst>
              <a:gd name="adj" fmla="val 8889"/>
            </a:avLst>
          </a:prstGeom>
          <a:solidFill>
            <a:srgbClr val="32C5FF">
              <a:alpha val="16000"/>
            </a:srgbClr>
          </a:solidFill>
          <a:ln w="15240">
            <a:solidFill>
              <a:srgbClr val="32C5FF"/>
            </a:solidFill>
            <a:prstDash val="solid"/>
          </a:ln>
          <a:effectLst>
            <a:outerShdw sx="100000" sy="100000" kx="0" ky="0" algn="bl" rotWithShape="0" blurRad="7.56313104579769e+299" dist="4.537878627478612e+299" dir="Infinity">
              <a:srgbClr val="000000">
                <a:alpha val="Infinity"/>
              </a:srgbClr>
            </a:outerShdw>
          </a:effectLst>
        </p:spPr>
      </p:sp>
      <p:sp>
        <p:nvSpPr>
          <p:cNvPr id="51" name="Text 49"/>
          <p:cNvSpPr/>
          <p:nvPr/>
        </p:nvSpPr>
        <p:spPr>
          <a:xfrm>
            <a:off x="8119872" y="4535424"/>
            <a:ext cx="117957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Paint</a:t>
            </a:r>
            <a:endParaRPr lang="en-US" sz="1200" dirty="0"/>
          </a:p>
        </p:txBody>
      </p:sp>
      <p:sp>
        <p:nvSpPr>
          <p:cNvPr id="52" name="Text 50"/>
          <p:cNvSpPr/>
          <p:nvPr/>
        </p:nvSpPr>
        <p:spPr>
          <a:xfrm>
            <a:off x="8110728" y="4818888"/>
            <a:ext cx="1197864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Pixels</a:t>
            </a:r>
            <a:endParaRPr lang="en-US" sz="950" dirty="0"/>
          </a:p>
        </p:txBody>
      </p:sp>
      <p:sp>
        <p:nvSpPr>
          <p:cNvPr id="53" name="Shape 51"/>
          <p:cNvSpPr/>
          <p:nvPr/>
        </p:nvSpPr>
        <p:spPr>
          <a:xfrm>
            <a:off x="9445752" y="4773168"/>
            <a:ext cx="292608" cy="0"/>
          </a:xfrm>
          <a:prstGeom prst="line">
            <a:avLst/>
          </a:prstGeom>
          <a:noFill/>
          <a:ln w="17780">
            <a:solidFill>
              <a:srgbClr val="516A80"/>
            </a:solidFill>
            <a:prstDash val="solid"/>
            <a:headEnd type="none"/>
            <a:tailEnd type="triangle"/>
          </a:ln>
        </p:spPr>
      </p:sp>
      <p:sp>
        <p:nvSpPr>
          <p:cNvPr id="54" name="Shape 52"/>
          <p:cNvSpPr/>
          <p:nvPr/>
        </p:nvSpPr>
        <p:spPr>
          <a:xfrm>
            <a:off x="9784080" y="4361688"/>
            <a:ext cx="1417320" cy="822960"/>
          </a:xfrm>
          <a:prstGeom prst="roundRect">
            <a:avLst>
              <a:gd name="adj" fmla="val 8889"/>
            </a:avLst>
          </a:prstGeom>
          <a:solidFill>
            <a:srgbClr val="8B6CFF">
              <a:alpha val="16000"/>
            </a:srgbClr>
          </a:solidFill>
          <a:ln w="15240">
            <a:solidFill>
              <a:srgbClr val="8B6CFF"/>
            </a:solidFill>
            <a:prstDash val="solid"/>
          </a:ln>
          <a:effectLst>
            <a:outerShdw sx="100000" sy="100000" kx="0" ky="0" algn="bl" rotWithShape="0" blurRad="9.605176428163068e+303" dist="5.763105856897837e+303" dir="Infinity">
              <a:srgbClr val="000000">
                <a:alpha val="Infinity"/>
              </a:srgbClr>
            </a:outerShdw>
          </a:effectLst>
        </p:spPr>
      </p:sp>
      <p:sp>
        <p:nvSpPr>
          <p:cNvPr id="55" name="Text 53"/>
          <p:cNvSpPr/>
          <p:nvPr/>
        </p:nvSpPr>
        <p:spPr>
          <a:xfrm>
            <a:off x="9902952" y="4535424"/>
            <a:ext cx="117957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8B6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Composite</a:t>
            </a:r>
            <a:endParaRPr lang="en-US" sz="1200" dirty="0"/>
          </a:p>
        </p:txBody>
      </p:sp>
      <p:sp>
        <p:nvSpPr>
          <p:cNvPr id="56" name="Text 54"/>
          <p:cNvSpPr/>
          <p:nvPr/>
        </p:nvSpPr>
        <p:spPr>
          <a:xfrm>
            <a:off x="9893808" y="4818888"/>
            <a:ext cx="1197864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Screen</a:t>
            </a:r>
            <a:endParaRPr lang="en-US" sz="950" dirty="0"/>
          </a:p>
        </p:txBody>
      </p:sp>
      <p:sp>
        <p:nvSpPr>
          <p:cNvPr id="57" name="Text 55"/>
          <p:cNvSpPr/>
          <p:nvPr/>
        </p:nvSpPr>
        <p:spPr>
          <a:xfrm>
            <a:off x="1060704" y="5468112"/>
            <a:ext cx="991209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8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JavaScript can modify the DOM/CSSOM and trigger more work. HTML also discovers subresources, creating additional web requests.</a:t>
            </a:r>
            <a:endParaRPr lang="en-US" sz="1080" dirty="0"/>
          </a:p>
        </p:txBody>
      </p:sp>
      <p:sp>
        <p:nvSpPr>
          <p:cNvPr id="58" name="Text 56"/>
          <p:cNvSpPr/>
          <p:nvPr/>
        </p:nvSpPr>
        <p:spPr>
          <a:xfrm>
            <a:off x="530352" y="6519672"/>
            <a:ext cx="3200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0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Lifecycle of a Web Request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39A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2004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30" kern="0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PERFORMANCE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566928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7FAFC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Where does the time go?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078992"/>
            <a:ext cx="10927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 illustrative waterfall separates network setup, server wait, transfer, and browser work.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7452360" cy="4462272"/>
          </a:xfrm>
          <a:prstGeom prst="roundRect">
            <a:avLst>
              <a:gd name="adj" fmla="val 2459"/>
            </a:avLst>
          </a:prstGeom>
          <a:solidFill>
            <a:srgbClr val="0D1A29"/>
          </a:solidFill>
          <a:ln w="12700">
            <a:solidFill>
              <a:srgbClr val="21405A"/>
            </a:solidFill>
            <a:prstDash val="solid"/>
          </a:ln>
          <a:effectLst>
            <a:outerShdw sx="100000" sy="100000" kx="0" ky="0" algn="bl" rotWithShape="0" blurRad="1.2198574063767096e+308" dist="7.319144438260253e+307" dir="Infinity">
              <a:srgbClr val="000000">
                <a:alpha val="Infinity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86968" y="1865376"/>
            <a:ext cx="1874520" cy="310896"/>
          </a:xfrm>
          <a:prstGeom prst="roundRect">
            <a:avLst>
              <a:gd name="adj" fmla="val 50000"/>
            </a:avLst>
          </a:prstGeom>
          <a:solidFill>
            <a:srgbClr val="0D2434"/>
          </a:solidFill>
          <a:ln w="12700">
            <a:solidFill>
              <a:srgbClr val="32C5FF">
                <a:alpha val="45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1933956"/>
            <a:ext cx="17282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ILLUSTRATIVE PAGE LOAD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941832" y="2505456"/>
            <a:ext cx="12984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DNS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331720" y="2487168"/>
            <a:ext cx="241402" cy="228600"/>
          </a:xfrm>
          <a:prstGeom prst="roundRect">
            <a:avLst>
              <a:gd name="adj" fmla="val 28000"/>
            </a:avLst>
          </a:prstGeom>
          <a:solidFill>
            <a:srgbClr val="8B6CFF"/>
          </a:solidFill>
          <a:ln w="12700">
            <a:solidFill>
              <a:srgbClr val="8B6C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655418" y="2514600"/>
            <a:ext cx="594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8B6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 ms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941832" y="2990088"/>
            <a:ext cx="12984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Connect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573122" y="2971800"/>
            <a:ext cx="422453" cy="228600"/>
          </a:xfrm>
          <a:prstGeom prst="roundRect">
            <a:avLst>
              <a:gd name="adj" fmla="val 28000"/>
            </a:avLst>
          </a:prstGeom>
          <a:solidFill>
            <a:srgbClr val="32C5FF"/>
          </a:solidFill>
          <a:ln w="12700">
            <a:solidFill>
              <a:srgbClr val="32C5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077870" y="2999232"/>
            <a:ext cx="594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35 ms</a:t>
            </a:r>
            <a:endParaRPr lang="en-US" sz="880" dirty="0"/>
          </a:p>
        </p:txBody>
      </p:sp>
      <p:sp>
        <p:nvSpPr>
          <p:cNvPr id="14" name="Text 12"/>
          <p:cNvSpPr/>
          <p:nvPr/>
        </p:nvSpPr>
        <p:spPr>
          <a:xfrm>
            <a:off x="941832" y="3474720"/>
            <a:ext cx="12984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TLS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2995574" y="3456432"/>
            <a:ext cx="543154" cy="228600"/>
          </a:xfrm>
          <a:prstGeom prst="roundRect">
            <a:avLst>
              <a:gd name="adj" fmla="val 28000"/>
            </a:avLst>
          </a:prstGeom>
          <a:solidFill>
            <a:srgbClr val="FFB65B"/>
          </a:solidFill>
          <a:ln w="12700">
            <a:solidFill>
              <a:srgbClr val="FFB65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621024" y="3483864"/>
            <a:ext cx="594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FFB6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45 ms</a:t>
            </a:r>
            <a:endParaRPr lang="en-US" sz="880" dirty="0"/>
          </a:p>
        </p:txBody>
      </p:sp>
      <p:sp>
        <p:nvSpPr>
          <p:cNvPr id="17" name="Text 15"/>
          <p:cNvSpPr/>
          <p:nvPr/>
        </p:nvSpPr>
        <p:spPr>
          <a:xfrm>
            <a:off x="941832" y="3959352"/>
            <a:ext cx="12984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Request → first byte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3538728" y="3941064"/>
            <a:ext cx="1448410" cy="228600"/>
          </a:xfrm>
          <a:prstGeom prst="roundRect">
            <a:avLst>
              <a:gd name="adj" fmla="val 28000"/>
            </a:avLst>
          </a:prstGeom>
          <a:solidFill>
            <a:srgbClr val="49D49D"/>
          </a:solidFill>
          <a:ln w="12700">
            <a:solidFill>
              <a:srgbClr val="49D49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69434" y="3968496"/>
            <a:ext cx="594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120 ms</a:t>
            </a:r>
            <a:endParaRPr lang="en-US" sz="880" dirty="0"/>
          </a:p>
        </p:txBody>
      </p:sp>
      <p:sp>
        <p:nvSpPr>
          <p:cNvPr id="20" name="Text 18"/>
          <p:cNvSpPr/>
          <p:nvPr/>
        </p:nvSpPr>
        <p:spPr>
          <a:xfrm>
            <a:off x="941832" y="4443984"/>
            <a:ext cx="12984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Download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987138" y="4425696"/>
            <a:ext cx="724205" cy="228600"/>
          </a:xfrm>
          <a:prstGeom prst="roundRect">
            <a:avLst>
              <a:gd name="adj" fmla="val 28000"/>
            </a:avLst>
          </a:prstGeom>
          <a:solidFill>
            <a:srgbClr val="32C5FF"/>
          </a:solidFill>
          <a:ln w="12700">
            <a:solidFill>
              <a:srgbClr val="32C5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793638" y="4453128"/>
            <a:ext cx="594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60 ms</a:t>
            </a:r>
            <a:endParaRPr lang="en-US" sz="880" dirty="0"/>
          </a:p>
        </p:txBody>
      </p:sp>
      <p:sp>
        <p:nvSpPr>
          <p:cNvPr id="23" name="Text 21"/>
          <p:cNvSpPr/>
          <p:nvPr/>
        </p:nvSpPr>
        <p:spPr>
          <a:xfrm>
            <a:off x="941832" y="4928616"/>
            <a:ext cx="12984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Render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5711342" y="4910328"/>
            <a:ext cx="1086307" cy="228600"/>
          </a:xfrm>
          <a:prstGeom prst="roundRect">
            <a:avLst>
              <a:gd name="adj" fmla="val 28000"/>
            </a:avLst>
          </a:prstGeom>
          <a:solidFill>
            <a:srgbClr val="8B6CFF"/>
          </a:solidFill>
          <a:ln w="12700">
            <a:solidFill>
              <a:srgbClr val="8B6C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879946" y="4937760"/>
            <a:ext cx="594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8B6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90 ms</a:t>
            </a:r>
            <a:endParaRPr lang="en-US" sz="880" dirty="0"/>
          </a:p>
        </p:txBody>
      </p:sp>
      <p:sp>
        <p:nvSpPr>
          <p:cNvPr id="26" name="Shape 24"/>
          <p:cNvSpPr/>
          <p:nvPr/>
        </p:nvSpPr>
        <p:spPr>
          <a:xfrm>
            <a:off x="2331720" y="5522976"/>
            <a:ext cx="4480560" cy="0"/>
          </a:xfrm>
          <a:prstGeom prst="line">
            <a:avLst/>
          </a:prstGeom>
          <a:noFill/>
          <a:ln w="12700">
            <a:solidFill>
              <a:srgbClr val="3D5368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2331720" y="5477256"/>
            <a:ext cx="0" cy="91440"/>
          </a:xfrm>
          <a:prstGeom prst="line">
            <a:avLst/>
          </a:prstGeom>
          <a:noFill/>
          <a:ln w="12700">
            <a:solidFill>
              <a:srgbClr val="3D536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148840" y="5596128"/>
            <a:ext cx="36576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3538728" y="5477256"/>
            <a:ext cx="0" cy="91440"/>
          </a:xfrm>
          <a:prstGeom prst="line">
            <a:avLst/>
          </a:prstGeom>
          <a:noFill/>
          <a:ln w="12700">
            <a:solidFill>
              <a:srgbClr val="3D536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355848" y="5596128"/>
            <a:ext cx="36576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45736" y="5477256"/>
            <a:ext cx="0" cy="91440"/>
          </a:xfrm>
          <a:prstGeom prst="line">
            <a:avLst/>
          </a:prstGeom>
          <a:noFill/>
          <a:ln w="12700">
            <a:solidFill>
              <a:srgbClr val="3D536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562856" y="5596128"/>
            <a:ext cx="36576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200</a:t>
            </a:r>
            <a:endParaRPr lang="en-US" sz="800" dirty="0"/>
          </a:p>
        </p:txBody>
      </p:sp>
      <p:sp>
        <p:nvSpPr>
          <p:cNvPr id="33" name="Shape 31"/>
          <p:cNvSpPr/>
          <p:nvPr/>
        </p:nvSpPr>
        <p:spPr>
          <a:xfrm>
            <a:off x="5952744" y="5477256"/>
            <a:ext cx="0" cy="91440"/>
          </a:xfrm>
          <a:prstGeom prst="line">
            <a:avLst/>
          </a:prstGeom>
          <a:noFill/>
          <a:ln w="12700">
            <a:solidFill>
              <a:srgbClr val="3D536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769864" y="5596128"/>
            <a:ext cx="36576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300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7159752" y="5477256"/>
            <a:ext cx="0" cy="91440"/>
          </a:xfrm>
          <a:prstGeom prst="line">
            <a:avLst/>
          </a:prstGeom>
          <a:noFill/>
          <a:ln w="12700">
            <a:solidFill>
              <a:srgbClr val="3D536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976872" y="5596128"/>
            <a:ext cx="36576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400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6748272" y="5586984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3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milliseconds →</a:t>
            </a:r>
            <a:endParaRPr lang="en-US" sz="830" dirty="0"/>
          </a:p>
        </p:txBody>
      </p:sp>
      <p:sp>
        <p:nvSpPr>
          <p:cNvPr id="38" name="Text 36"/>
          <p:cNvSpPr/>
          <p:nvPr/>
        </p:nvSpPr>
        <p:spPr>
          <a:xfrm>
            <a:off x="932688" y="5833872"/>
            <a:ext cx="66568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TTFB includes request travel, server processing, and the first byte traveling back.</a:t>
            </a:r>
            <a:endParaRPr lang="en-US" sz="920" dirty="0"/>
          </a:p>
        </p:txBody>
      </p:sp>
      <p:sp>
        <p:nvSpPr>
          <p:cNvPr id="39" name="Shape 37"/>
          <p:cNvSpPr/>
          <p:nvPr/>
        </p:nvSpPr>
        <p:spPr>
          <a:xfrm>
            <a:off x="8275320" y="1572768"/>
            <a:ext cx="3291840" cy="4462272"/>
          </a:xfrm>
          <a:prstGeom prst="roundRect">
            <a:avLst>
              <a:gd name="adj" fmla="val 3333"/>
            </a:avLst>
          </a:prstGeom>
          <a:solidFill>
            <a:srgbClr val="0E1B2B"/>
          </a:solidFill>
          <a:ln w="12700">
            <a:solidFill>
              <a:srgbClr val="21374D"/>
            </a:solidFill>
            <a:prstDash val="solid"/>
          </a:ln>
          <a:effectLst>
            <a:outerShdw sx="100000" sy="100000" kx="0" ky="0" algn="bl" rotWithShape="0" blurRad="Infinity" dist="Infinity" dir="Infinity">
              <a:srgbClr val="000000">
                <a:alpha val="Infinity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8622792" y="1865376"/>
            <a:ext cx="2148840" cy="310896"/>
          </a:xfrm>
          <a:prstGeom prst="roundRect">
            <a:avLst>
              <a:gd name="adj" fmla="val 50000"/>
            </a:avLst>
          </a:prstGeom>
          <a:solidFill>
            <a:srgbClr val="2A2117"/>
          </a:solidFill>
          <a:ln w="12700">
            <a:solidFill>
              <a:srgbClr val="FFB65B">
                <a:alpha val="45000"/>
              </a:srgbClr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695944" y="1933956"/>
            <a:ext cx="20025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B6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IMPROVE THE BOTTLENECK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8622792" y="2523744"/>
            <a:ext cx="960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2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DNS / connect</a:t>
            </a:r>
            <a:endParaRPr lang="en-US" sz="1020" dirty="0"/>
          </a:p>
        </p:txBody>
      </p:sp>
      <p:sp>
        <p:nvSpPr>
          <p:cNvPr id="43" name="Text 41"/>
          <p:cNvSpPr/>
          <p:nvPr/>
        </p:nvSpPr>
        <p:spPr>
          <a:xfrm>
            <a:off x="9619488" y="2505456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cache and reuse connections</a:t>
            </a:r>
            <a:endParaRPr lang="en-US" sz="940" dirty="0"/>
          </a:p>
        </p:txBody>
      </p:sp>
      <p:sp>
        <p:nvSpPr>
          <p:cNvPr id="44" name="Text 42"/>
          <p:cNvSpPr/>
          <p:nvPr/>
        </p:nvSpPr>
        <p:spPr>
          <a:xfrm>
            <a:off x="8622792" y="3118104"/>
            <a:ext cx="960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20" b="1" dirty="0">
                <a:solidFill>
                  <a:srgbClr val="8B6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Distance</a:t>
            </a:r>
            <a:endParaRPr lang="en-US" sz="1020" dirty="0"/>
          </a:p>
        </p:txBody>
      </p:sp>
      <p:sp>
        <p:nvSpPr>
          <p:cNvPr id="45" name="Text 43"/>
          <p:cNvSpPr/>
          <p:nvPr/>
        </p:nvSpPr>
        <p:spPr>
          <a:xfrm>
            <a:off x="9619488" y="3099816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serve from a nearby CDN edge</a:t>
            </a:r>
            <a:endParaRPr lang="en-US" sz="940" dirty="0"/>
          </a:p>
        </p:txBody>
      </p:sp>
      <p:sp>
        <p:nvSpPr>
          <p:cNvPr id="46" name="Text 44"/>
          <p:cNvSpPr/>
          <p:nvPr/>
        </p:nvSpPr>
        <p:spPr>
          <a:xfrm>
            <a:off x="8622792" y="3712464"/>
            <a:ext cx="960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20" b="1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Server</a:t>
            </a:r>
            <a:endParaRPr lang="en-US" sz="1020" dirty="0"/>
          </a:p>
        </p:txBody>
      </p:sp>
      <p:sp>
        <p:nvSpPr>
          <p:cNvPr id="47" name="Text 45"/>
          <p:cNvSpPr/>
          <p:nvPr/>
        </p:nvSpPr>
        <p:spPr>
          <a:xfrm>
            <a:off x="9619488" y="3694176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optimize code, cache, and database</a:t>
            </a:r>
            <a:endParaRPr lang="en-US" sz="940" dirty="0"/>
          </a:p>
        </p:txBody>
      </p:sp>
      <p:sp>
        <p:nvSpPr>
          <p:cNvPr id="48" name="Text 46"/>
          <p:cNvSpPr/>
          <p:nvPr/>
        </p:nvSpPr>
        <p:spPr>
          <a:xfrm>
            <a:off x="8622792" y="4306824"/>
            <a:ext cx="960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20" b="1" dirty="0">
                <a:solidFill>
                  <a:srgbClr val="FFB6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Payload</a:t>
            </a:r>
            <a:endParaRPr lang="en-US" sz="1020" dirty="0"/>
          </a:p>
        </p:txBody>
      </p:sp>
      <p:sp>
        <p:nvSpPr>
          <p:cNvPr id="49" name="Text 47"/>
          <p:cNvSpPr/>
          <p:nvPr/>
        </p:nvSpPr>
        <p:spPr>
          <a:xfrm>
            <a:off x="9619488" y="4288536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compress and send fewer bytes</a:t>
            </a:r>
            <a:endParaRPr lang="en-US" sz="940" dirty="0"/>
          </a:p>
        </p:txBody>
      </p:sp>
      <p:sp>
        <p:nvSpPr>
          <p:cNvPr id="50" name="Text 48"/>
          <p:cNvSpPr/>
          <p:nvPr/>
        </p:nvSpPr>
        <p:spPr>
          <a:xfrm>
            <a:off x="8622792" y="4901184"/>
            <a:ext cx="960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2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Render</a:t>
            </a:r>
            <a:endParaRPr lang="en-US" sz="1020" dirty="0"/>
          </a:p>
        </p:txBody>
      </p:sp>
      <p:sp>
        <p:nvSpPr>
          <p:cNvPr id="51" name="Text 49"/>
          <p:cNvSpPr/>
          <p:nvPr/>
        </p:nvSpPr>
        <p:spPr>
          <a:xfrm>
            <a:off x="9619488" y="4882896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 blocking CSS/JS and main-thread work</a:t>
            </a:r>
            <a:endParaRPr lang="en-US" sz="940" dirty="0"/>
          </a:p>
        </p:txBody>
      </p:sp>
      <p:sp>
        <p:nvSpPr>
          <p:cNvPr id="52" name="Text 50"/>
          <p:cNvSpPr/>
          <p:nvPr/>
        </p:nvSpPr>
        <p:spPr>
          <a:xfrm>
            <a:off x="530352" y="6519672"/>
            <a:ext cx="3200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0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Lifecycle of a Web Request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39A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2004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30" kern="0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COMPLETE JOURNEY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566928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7FAFC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End-to-end recap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078992"/>
            <a:ext cx="10927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web request is a layered round trip—not a direct conversation between a browser and one server.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11000232" cy="2926080"/>
          </a:xfrm>
          <a:prstGeom prst="roundRect">
            <a:avLst>
              <a:gd name="adj" fmla="val 3750"/>
            </a:avLst>
          </a:prstGeom>
          <a:solidFill>
            <a:srgbClr val="0D1A29"/>
          </a:solidFill>
          <a:ln w="12700">
            <a:solidFill>
              <a:srgbClr val="21405A"/>
            </a:solidFill>
            <a:prstDash val="solid"/>
          </a:ln>
          <a:effectLst>
            <a:outerShdw sx="100000" sy="100000" kx="0" ky="0" algn="bl" rotWithShape="0" blurRad="Infinity" dist="Infinity" dir="Infinity">
              <a:srgbClr val="000000">
                <a:alpha val="Infinity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86384" y="2176272"/>
            <a:ext cx="941832" cy="1170432"/>
          </a:xfrm>
          <a:prstGeom prst="roundRect">
            <a:avLst>
              <a:gd name="adj" fmla="val 7767"/>
            </a:avLst>
          </a:prstGeom>
          <a:solidFill>
            <a:srgbClr val="32C5FF">
              <a:alpha val="16000"/>
            </a:srgbClr>
          </a:solidFill>
          <a:ln w="15240">
            <a:solidFill>
              <a:srgbClr val="32C5FF"/>
            </a:solidFill>
            <a:prstDash val="solid"/>
          </a:ln>
          <a:effectLst>
            <a:outerShdw sx="100000" sy="100000" kx="0" ky="0" algn="bl" rotWithShape="0" blurRad="Infinity" dist="Infinity" dir="Infinity">
              <a:srgbClr val="000000">
                <a:alpha val="Infinity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106424" y="1792224"/>
            <a:ext cx="292608" cy="292608"/>
          </a:xfrm>
          <a:prstGeom prst="ellipse">
            <a:avLst/>
          </a:prstGeom>
          <a:solidFill>
            <a:srgbClr val="32C5FF"/>
          </a:solidFill>
          <a:ln w="12700">
            <a:solidFill>
              <a:srgbClr val="32C5FF"/>
            </a:solidFill>
            <a:prstDash val="solid"/>
          </a:ln>
          <a:effectLst>
            <a:outerShdw sx="100000" sy="100000" kx="0" ky="0" algn="bl" rotWithShape="0" blurRad="12700" dist="7620" dir="2700000">
              <a:srgbClr val="32C5FF">
                <a:alpha val="3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1106424" y="1842516"/>
            <a:ext cx="292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510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59536" y="2478024"/>
            <a:ext cx="7955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7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Browser</a:t>
            </a:r>
            <a:endParaRPr lang="en-US" sz="1070" dirty="0"/>
          </a:p>
        </p:txBody>
      </p:sp>
      <p:sp>
        <p:nvSpPr>
          <p:cNvPr id="10" name="Text 8"/>
          <p:cNvSpPr/>
          <p:nvPr/>
        </p:nvSpPr>
        <p:spPr>
          <a:xfrm>
            <a:off x="850392" y="2862072"/>
            <a:ext cx="813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prepare</a:t>
            </a:r>
            <a:endParaRPr lang="en-US" sz="840" dirty="0"/>
          </a:p>
        </p:txBody>
      </p:sp>
      <p:sp>
        <p:nvSpPr>
          <p:cNvPr id="11" name="Shape 9"/>
          <p:cNvSpPr/>
          <p:nvPr/>
        </p:nvSpPr>
        <p:spPr>
          <a:xfrm>
            <a:off x="1737360" y="2761488"/>
            <a:ext cx="219456" cy="0"/>
          </a:xfrm>
          <a:prstGeom prst="line">
            <a:avLst/>
          </a:prstGeom>
          <a:noFill/>
          <a:ln w="17780">
            <a:solidFill>
              <a:srgbClr val="4E657A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1993392" y="2176272"/>
            <a:ext cx="941832" cy="1170432"/>
          </a:xfrm>
          <a:prstGeom prst="roundRect">
            <a:avLst>
              <a:gd name="adj" fmla="val 7767"/>
            </a:avLst>
          </a:prstGeom>
          <a:solidFill>
            <a:srgbClr val="8B6CFF">
              <a:alpha val="16000"/>
            </a:srgbClr>
          </a:solidFill>
          <a:ln w="15240">
            <a:solidFill>
              <a:srgbClr val="8B6CFF"/>
            </a:solidFill>
            <a:prstDash val="solid"/>
          </a:ln>
          <a:effectLst>
            <a:outerShdw sx="100000" sy="100000" kx="0" ky="0" algn="bl" rotWithShape="0" blurRad="Infinity" dist="Infinity" dir="Infinity">
              <a:srgbClr val="000000">
                <a:alpha val="Infinity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313432" y="1792224"/>
            <a:ext cx="292608" cy="292608"/>
          </a:xfrm>
          <a:prstGeom prst="ellipse">
            <a:avLst/>
          </a:prstGeom>
          <a:solidFill>
            <a:srgbClr val="8B6CFF"/>
          </a:solidFill>
          <a:ln w="12700">
            <a:solidFill>
              <a:srgbClr val="8B6CFF"/>
            </a:solidFill>
            <a:prstDash val="solid"/>
          </a:ln>
          <a:effectLst>
            <a:outerShdw sx="100000" sy="100000" kx="0" ky="0" algn="bl" rotWithShape="0" blurRad="12700" dist="7620" dir="2700000">
              <a:srgbClr val="8B6CFF">
                <a:alpha val="3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2313432" y="1842516"/>
            <a:ext cx="292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510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2066544" y="2478024"/>
            <a:ext cx="7955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7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DNS</a:t>
            </a:r>
            <a:endParaRPr lang="en-US" sz="1070" dirty="0"/>
          </a:p>
        </p:txBody>
      </p:sp>
      <p:sp>
        <p:nvSpPr>
          <p:cNvPr id="16" name="Text 14"/>
          <p:cNvSpPr/>
          <p:nvPr/>
        </p:nvSpPr>
        <p:spPr>
          <a:xfrm>
            <a:off x="2057400" y="2862072"/>
            <a:ext cx="813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dirty="0">
                <a:solidFill>
                  <a:srgbClr val="8B6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resolve</a:t>
            </a:r>
            <a:endParaRPr lang="en-US" sz="840" dirty="0"/>
          </a:p>
        </p:txBody>
      </p:sp>
      <p:sp>
        <p:nvSpPr>
          <p:cNvPr id="17" name="Shape 15"/>
          <p:cNvSpPr/>
          <p:nvPr/>
        </p:nvSpPr>
        <p:spPr>
          <a:xfrm>
            <a:off x="2944368" y="2761488"/>
            <a:ext cx="219456" cy="0"/>
          </a:xfrm>
          <a:prstGeom prst="line">
            <a:avLst/>
          </a:prstGeom>
          <a:noFill/>
          <a:ln w="17780">
            <a:solidFill>
              <a:srgbClr val="4E657A"/>
            </a:solidFill>
            <a:prstDash val="solid"/>
            <a:headEnd type="none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3200400" y="2176272"/>
            <a:ext cx="941832" cy="1170432"/>
          </a:xfrm>
          <a:prstGeom prst="roundRect">
            <a:avLst>
              <a:gd name="adj" fmla="val 7767"/>
            </a:avLst>
          </a:prstGeom>
          <a:solidFill>
            <a:srgbClr val="49D49D">
              <a:alpha val="16000"/>
            </a:srgbClr>
          </a:solidFill>
          <a:ln w="15240">
            <a:solidFill>
              <a:srgbClr val="49D49D"/>
            </a:solidFill>
            <a:prstDash val="solid"/>
          </a:ln>
          <a:effectLst>
            <a:outerShdw sx="100000" sy="100000" kx="0" ky="0" algn="bl" rotWithShape="0" blurRad="Infinity" dist="Infinity" dir="Infinity">
              <a:srgbClr val="000000">
                <a:alpha val="Infinity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520440" y="1792224"/>
            <a:ext cx="292608" cy="292608"/>
          </a:xfrm>
          <a:prstGeom prst="ellipse">
            <a:avLst/>
          </a:prstGeom>
          <a:solidFill>
            <a:srgbClr val="49D49D"/>
          </a:solidFill>
          <a:ln w="12700">
            <a:solidFill>
              <a:srgbClr val="49D49D"/>
            </a:solidFill>
            <a:prstDash val="solid"/>
          </a:ln>
          <a:effectLst>
            <a:outerShdw sx="100000" sy="100000" kx="0" ky="0" algn="bl" rotWithShape="0" blurRad="12700" dist="7620" dir="2700000">
              <a:srgbClr val="49D49D">
                <a:alpha val="3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3520440" y="1842516"/>
            <a:ext cx="292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510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273552" y="2478024"/>
            <a:ext cx="7955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7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Gateway</a:t>
            </a:r>
            <a:endParaRPr lang="en-US" sz="1070" dirty="0"/>
          </a:p>
        </p:txBody>
      </p:sp>
      <p:sp>
        <p:nvSpPr>
          <p:cNvPr id="22" name="Text 20"/>
          <p:cNvSpPr/>
          <p:nvPr/>
        </p:nvSpPr>
        <p:spPr>
          <a:xfrm>
            <a:off x="3264408" y="2862072"/>
            <a:ext cx="813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frame + NAT</a:t>
            </a:r>
            <a:endParaRPr lang="en-US" sz="840" dirty="0"/>
          </a:p>
        </p:txBody>
      </p:sp>
      <p:sp>
        <p:nvSpPr>
          <p:cNvPr id="23" name="Shape 21"/>
          <p:cNvSpPr/>
          <p:nvPr/>
        </p:nvSpPr>
        <p:spPr>
          <a:xfrm>
            <a:off x="4151376" y="2761488"/>
            <a:ext cx="219456" cy="0"/>
          </a:xfrm>
          <a:prstGeom prst="line">
            <a:avLst/>
          </a:prstGeom>
          <a:noFill/>
          <a:ln w="17780">
            <a:solidFill>
              <a:srgbClr val="4E657A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4407408" y="2176272"/>
            <a:ext cx="941832" cy="1170432"/>
          </a:xfrm>
          <a:prstGeom prst="roundRect">
            <a:avLst>
              <a:gd name="adj" fmla="val 7767"/>
            </a:avLst>
          </a:prstGeom>
          <a:solidFill>
            <a:srgbClr val="32C5FF">
              <a:alpha val="16000"/>
            </a:srgbClr>
          </a:solidFill>
          <a:ln w="15240">
            <a:solidFill>
              <a:srgbClr val="32C5FF"/>
            </a:solidFill>
            <a:prstDash val="solid"/>
          </a:ln>
          <a:effectLst>
            <a:outerShdw sx="100000" sy="100000" kx="0" ky="0" algn="bl" rotWithShape="0" blurRad="Infinity" dist="Infinity" dir="Infinity">
              <a:srgbClr val="000000">
                <a:alpha val="Infinity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727448" y="1792224"/>
            <a:ext cx="292608" cy="292608"/>
          </a:xfrm>
          <a:prstGeom prst="ellipse">
            <a:avLst/>
          </a:prstGeom>
          <a:solidFill>
            <a:srgbClr val="32C5FF"/>
          </a:solidFill>
          <a:ln w="12700">
            <a:solidFill>
              <a:srgbClr val="32C5FF"/>
            </a:solidFill>
            <a:prstDash val="solid"/>
          </a:ln>
          <a:effectLst>
            <a:outerShdw sx="100000" sy="100000" kx="0" ky="0" algn="bl" rotWithShape="0" blurRad="12700" dist="7620" dir="2700000">
              <a:srgbClr val="32C5FF">
                <a:alpha val="3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27448" y="1842516"/>
            <a:ext cx="292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510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480560" y="2478024"/>
            <a:ext cx="7955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7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Routers</a:t>
            </a:r>
            <a:endParaRPr lang="en-US" sz="1070" dirty="0"/>
          </a:p>
        </p:txBody>
      </p:sp>
      <p:sp>
        <p:nvSpPr>
          <p:cNvPr id="28" name="Text 26"/>
          <p:cNvSpPr/>
          <p:nvPr/>
        </p:nvSpPr>
        <p:spPr>
          <a:xfrm>
            <a:off x="4471416" y="2862072"/>
            <a:ext cx="813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forward</a:t>
            </a:r>
            <a:endParaRPr lang="en-US" sz="840" dirty="0"/>
          </a:p>
        </p:txBody>
      </p:sp>
      <p:sp>
        <p:nvSpPr>
          <p:cNvPr id="29" name="Shape 27"/>
          <p:cNvSpPr/>
          <p:nvPr/>
        </p:nvSpPr>
        <p:spPr>
          <a:xfrm>
            <a:off x="5358384" y="2761488"/>
            <a:ext cx="219456" cy="0"/>
          </a:xfrm>
          <a:prstGeom prst="line">
            <a:avLst/>
          </a:prstGeom>
          <a:noFill/>
          <a:ln w="17780">
            <a:solidFill>
              <a:srgbClr val="4E657A"/>
            </a:solidFill>
            <a:prstDash val="solid"/>
            <a:headEnd type="none"/>
            <a:tailEnd type="triangle"/>
          </a:ln>
        </p:spPr>
      </p:sp>
      <p:sp>
        <p:nvSpPr>
          <p:cNvPr id="30" name="Shape 28"/>
          <p:cNvSpPr/>
          <p:nvPr/>
        </p:nvSpPr>
        <p:spPr>
          <a:xfrm>
            <a:off x="5614416" y="2176272"/>
            <a:ext cx="941832" cy="1170432"/>
          </a:xfrm>
          <a:prstGeom prst="roundRect">
            <a:avLst>
              <a:gd name="adj" fmla="val 7767"/>
            </a:avLst>
          </a:prstGeom>
          <a:solidFill>
            <a:srgbClr val="FFB65B">
              <a:alpha val="16000"/>
            </a:srgbClr>
          </a:solidFill>
          <a:ln w="15240">
            <a:solidFill>
              <a:srgbClr val="FFB65B"/>
            </a:solidFill>
            <a:prstDash val="solid"/>
          </a:ln>
          <a:effectLst>
            <a:outerShdw sx="100000" sy="100000" kx="0" ky="0" algn="bl" rotWithShape="0" blurRad="Infinity" dist="Infinity" dir="Infinity">
              <a:srgbClr val="000000">
                <a:alpha val="Infinity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5934456" y="1792224"/>
            <a:ext cx="292608" cy="292608"/>
          </a:xfrm>
          <a:prstGeom prst="ellipse">
            <a:avLst/>
          </a:prstGeom>
          <a:solidFill>
            <a:srgbClr val="FFB65B"/>
          </a:solidFill>
          <a:ln w="12700">
            <a:solidFill>
              <a:srgbClr val="FFB65B"/>
            </a:solidFill>
            <a:prstDash val="solid"/>
          </a:ln>
          <a:effectLst>
            <a:outerShdw sx="100000" sy="100000" kx="0" ky="0" algn="bl" rotWithShape="0" blurRad="12700" dist="7620" dir="2700000">
              <a:srgbClr val="FFB65B">
                <a:alpha val="32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5934456" y="1842516"/>
            <a:ext cx="292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510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687568" y="2478024"/>
            <a:ext cx="7955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7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TLS/QUIC</a:t>
            </a:r>
            <a:endParaRPr lang="en-US" sz="1070" dirty="0"/>
          </a:p>
        </p:txBody>
      </p:sp>
      <p:sp>
        <p:nvSpPr>
          <p:cNvPr id="34" name="Text 32"/>
          <p:cNvSpPr/>
          <p:nvPr/>
        </p:nvSpPr>
        <p:spPr>
          <a:xfrm>
            <a:off x="5678424" y="2862072"/>
            <a:ext cx="813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dirty="0">
                <a:solidFill>
                  <a:srgbClr val="FFB6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secure</a:t>
            </a:r>
            <a:endParaRPr lang="en-US" sz="840" dirty="0"/>
          </a:p>
        </p:txBody>
      </p:sp>
      <p:sp>
        <p:nvSpPr>
          <p:cNvPr id="35" name="Shape 33"/>
          <p:cNvSpPr/>
          <p:nvPr/>
        </p:nvSpPr>
        <p:spPr>
          <a:xfrm>
            <a:off x="6565392" y="2761488"/>
            <a:ext cx="219456" cy="0"/>
          </a:xfrm>
          <a:prstGeom prst="line">
            <a:avLst/>
          </a:prstGeom>
          <a:noFill/>
          <a:ln w="17780">
            <a:solidFill>
              <a:srgbClr val="4E657A"/>
            </a:solidFill>
            <a:prstDash val="solid"/>
            <a:headEnd type="none"/>
            <a:tailEnd type="triangle"/>
          </a:ln>
        </p:spPr>
      </p:sp>
      <p:sp>
        <p:nvSpPr>
          <p:cNvPr id="36" name="Shape 34"/>
          <p:cNvSpPr/>
          <p:nvPr/>
        </p:nvSpPr>
        <p:spPr>
          <a:xfrm>
            <a:off x="6821424" y="2176272"/>
            <a:ext cx="941832" cy="1170432"/>
          </a:xfrm>
          <a:prstGeom prst="roundRect">
            <a:avLst>
              <a:gd name="adj" fmla="val 7767"/>
            </a:avLst>
          </a:prstGeom>
          <a:solidFill>
            <a:srgbClr val="8B6CFF">
              <a:alpha val="16000"/>
            </a:srgbClr>
          </a:solidFill>
          <a:ln w="15240">
            <a:solidFill>
              <a:srgbClr val="8B6CFF"/>
            </a:solidFill>
            <a:prstDash val="solid"/>
          </a:ln>
          <a:effectLst>
            <a:outerShdw sx="100000" sy="100000" kx="0" ky="0" algn="bl" rotWithShape="0" blurRad="Infinity" dist="Infinity" dir="Infinity">
              <a:srgbClr val="000000">
                <a:alpha val="Infinity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7141464" y="1792224"/>
            <a:ext cx="292608" cy="292608"/>
          </a:xfrm>
          <a:prstGeom prst="ellipse">
            <a:avLst/>
          </a:prstGeom>
          <a:solidFill>
            <a:srgbClr val="8B6CFF"/>
          </a:solidFill>
          <a:ln w="12700">
            <a:solidFill>
              <a:srgbClr val="8B6CFF"/>
            </a:solidFill>
            <a:prstDash val="solid"/>
          </a:ln>
          <a:effectLst>
            <a:outerShdw sx="100000" sy="100000" kx="0" ky="0" algn="bl" rotWithShape="0" blurRad="12700" dist="7620" dir="2700000">
              <a:srgbClr val="8B6CFF">
                <a:alpha val="32000"/>
              </a:srgbClr>
            </a:outerShdw>
          </a:effectLst>
        </p:spPr>
      </p:sp>
      <p:sp>
        <p:nvSpPr>
          <p:cNvPr id="38" name="Text 36"/>
          <p:cNvSpPr/>
          <p:nvPr/>
        </p:nvSpPr>
        <p:spPr>
          <a:xfrm>
            <a:off x="7141464" y="1842516"/>
            <a:ext cx="292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510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6894576" y="2478024"/>
            <a:ext cx="7955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7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Edge</a:t>
            </a:r>
            <a:endParaRPr lang="en-US" sz="1070" dirty="0"/>
          </a:p>
        </p:txBody>
      </p:sp>
      <p:sp>
        <p:nvSpPr>
          <p:cNvPr id="40" name="Text 38"/>
          <p:cNvSpPr/>
          <p:nvPr/>
        </p:nvSpPr>
        <p:spPr>
          <a:xfrm>
            <a:off x="6885432" y="2862072"/>
            <a:ext cx="813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dirty="0">
                <a:solidFill>
                  <a:srgbClr val="8B6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filter/cache</a:t>
            </a:r>
            <a:endParaRPr lang="en-US" sz="840" dirty="0"/>
          </a:p>
        </p:txBody>
      </p:sp>
      <p:sp>
        <p:nvSpPr>
          <p:cNvPr id="41" name="Shape 39"/>
          <p:cNvSpPr/>
          <p:nvPr/>
        </p:nvSpPr>
        <p:spPr>
          <a:xfrm>
            <a:off x="7772400" y="2761488"/>
            <a:ext cx="219456" cy="0"/>
          </a:xfrm>
          <a:prstGeom prst="line">
            <a:avLst/>
          </a:prstGeom>
          <a:noFill/>
          <a:ln w="17780">
            <a:solidFill>
              <a:srgbClr val="4E657A"/>
            </a:solidFill>
            <a:prstDash val="solid"/>
            <a:headEnd type="none"/>
            <a:tailEnd type="triangle"/>
          </a:ln>
        </p:spPr>
      </p:sp>
      <p:sp>
        <p:nvSpPr>
          <p:cNvPr id="42" name="Shape 40"/>
          <p:cNvSpPr/>
          <p:nvPr/>
        </p:nvSpPr>
        <p:spPr>
          <a:xfrm>
            <a:off x="8028432" y="2176272"/>
            <a:ext cx="941832" cy="1170432"/>
          </a:xfrm>
          <a:prstGeom prst="roundRect">
            <a:avLst>
              <a:gd name="adj" fmla="val 7767"/>
            </a:avLst>
          </a:prstGeom>
          <a:solidFill>
            <a:srgbClr val="49D49D">
              <a:alpha val="16000"/>
            </a:srgbClr>
          </a:solidFill>
          <a:ln w="15240">
            <a:solidFill>
              <a:srgbClr val="49D49D"/>
            </a:solidFill>
            <a:prstDash val="solid"/>
          </a:ln>
          <a:effectLst>
            <a:outerShdw sx="100000" sy="100000" kx="0" ky="0" algn="bl" rotWithShape="0" blurRad="Infinity" dist="Infinity" dir="Infinity">
              <a:srgbClr val="000000">
                <a:alpha val="Infinity"/>
              </a:srgbClr>
            </a:outerShdw>
          </a:effectLst>
        </p:spPr>
      </p:sp>
      <p:sp>
        <p:nvSpPr>
          <p:cNvPr id="43" name="Shape 41"/>
          <p:cNvSpPr/>
          <p:nvPr/>
        </p:nvSpPr>
        <p:spPr>
          <a:xfrm>
            <a:off x="8348472" y="1792224"/>
            <a:ext cx="292608" cy="292608"/>
          </a:xfrm>
          <a:prstGeom prst="ellipse">
            <a:avLst/>
          </a:prstGeom>
          <a:solidFill>
            <a:srgbClr val="49D49D"/>
          </a:solidFill>
          <a:ln w="12700">
            <a:solidFill>
              <a:srgbClr val="49D49D"/>
            </a:solidFill>
            <a:prstDash val="solid"/>
          </a:ln>
          <a:effectLst>
            <a:outerShdw sx="100000" sy="100000" kx="0" ky="0" algn="bl" rotWithShape="0" blurRad="12700" dist="7620" dir="2700000">
              <a:srgbClr val="49D49D">
                <a:alpha val="32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8348472" y="1842516"/>
            <a:ext cx="292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510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8101584" y="2478024"/>
            <a:ext cx="7955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7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Origin</a:t>
            </a:r>
            <a:endParaRPr lang="en-US" sz="1070" dirty="0"/>
          </a:p>
        </p:txBody>
      </p:sp>
      <p:sp>
        <p:nvSpPr>
          <p:cNvPr id="46" name="Text 44"/>
          <p:cNvSpPr/>
          <p:nvPr/>
        </p:nvSpPr>
        <p:spPr>
          <a:xfrm>
            <a:off x="8092440" y="2862072"/>
            <a:ext cx="813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process</a:t>
            </a:r>
            <a:endParaRPr lang="en-US" sz="840" dirty="0"/>
          </a:p>
        </p:txBody>
      </p:sp>
      <p:sp>
        <p:nvSpPr>
          <p:cNvPr id="47" name="Shape 45"/>
          <p:cNvSpPr/>
          <p:nvPr/>
        </p:nvSpPr>
        <p:spPr>
          <a:xfrm>
            <a:off x="8979408" y="2761488"/>
            <a:ext cx="219456" cy="0"/>
          </a:xfrm>
          <a:prstGeom prst="line">
            <a:avLst/>
          </a:prstGeom>
          <a:noFill/>
          <a:ln w="17780">
            <a:solidFill>
              <a:srgbClr val="4E657A"/>
            </a:solidFill>
            <a:prstDash val="solid"/>
            <a:headEnd type="none"/>
            <a:tailEnd type="triangle"/>
          </a:ln>
        </p:spPr>
      </p:sp>
      <p:sp>
        <p:nvSpPr>
          <p:cNvPr id="48" name="Shape 46"/>
          <p:cNvSpPr/>
          <p:nvPr/>
        </p:nvSpPr>
        <p:spPr>
          <a:xfrm>
            <a:off x="9235440" y="2176272"/>
            <a:ext cx="941832" cy="1170432"/>
          </a:xfrm>
          <a:prstGeom prst="roundRect">
            <a:avLst>
              <a:gd name="adj" fmla="val 7767"/>
            </a:avLst>
          </a:prstGeom>
          <a:solidFill>
            <a:srgbClr val="FFB65B">
              <a:alpha val="16000"/>
            </a:srgbClr>
          </a:solidFill>
          <a:ln w="15240">
            <a:solidFill>
              <a:srgbClr val="FFB65B"/>
            </a:solidFill>
            <a:prstDash val="solid"/>
          </a:ln>
          <a:effectLst>
            <a:outerShdw sx="100000" sy="100000" kx="0" ky="0" algn="bl" rotWithShape="0" blurRad="Infinity" dist="Infinity" dir="Infinity">
              <a:srgbClr val="000000">
                <a:alpha val="Infinity"/>
              </a:srgbClr>
            </a:outerShdw>
          </a:effectLst>
        </p:spPr>
      </p:sp>
      <p:sp>
        <p:nvSpPr>
          <p:cNvPr id="49" name="Shape 47"/>
          <p:cNvSpPr/>
          <p:nvPr/>
        </p:nvSpPr>
        <p:spPr>
          <a:xfrm>
            <a:off x="9555480" y="1792224"/>
            <a:ext cx="292608" cy="292608"/>
          </a:xfrm>
          <a:prstGeom prst="ellipse">
            <a:avLst/>
          </a:prstGeom>
          <a:solidFill>
            <a:srgbClr val="FFB65B"/>
          </a:solidFill>
          <a:ln w="12700">
            <a:solidFill>
              <a:srgbClr val="FFB65B"/>
            </a:solidFill>
            <a:prstDash val="solid"/>
          </a:ln>
          <a:effectLst>
            <a:outerShdw sx="100000" sy="100000" kx="0" ky="0" algn="bl" rotWithShape="0" blurRad="12700" dist="7620" dir="2700000">
              <a:srgbClr val="FFB65B">
                <a:alpha val="32000"/>
              </a:srgbClr>
            </a:outerShdw>
          </a:effectLst>
        </p:spPr>
      </p:sp>
      <p:sp>
        <p:nvSpPr>
          <p:cNvPr id="50" name="Text 48"/>
          <p:cNvSpPr/>
          <p:nvPr/>
        </p:nvSpPr>
        <p:spPr>
          <a:xfrm>
            <a:off x="9555480" y="1842516"/>
            <a:ext cx="292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510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9308592" y="2478024"/>
            <a:ext cx="7955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7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Response</a:t>
            </a:r>
            <a:endParaRPr lang="en-US" sz="1070" dirty="0"/>
          </a:p>
        </p:txBody>
      </p:sp>
      <p:sp>
        <p:nvSpPr>
          <p:cNvPr id="52" name="Text 50"/>
          <p:cNvSpPr/>
          <p:nvPr/>
        </p:nvSpPr>
        <p:spPr>
          <a:xfrm>
            <a:off x="9299448" y="2862072"/>
            <a:ext cx="813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dirty="0">
                <a:solidFill>
                  <a:srgbClr val="FFB6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return</a:t>
            </a:r>
            <a:endParaRPr lang="en-US" sz="840" dirty="0"/>
          </a:p>
        </p:txBody>
      </p:sp>
      <p:sp>
        <p:nvSpPr>
          <p:cNvPr id="53" name="Shape 51"/>
          <p:cNvSpPr/>
          <p:nvPr/>
        </p:nvSpPr>
        <p:spPr>
          <a:xfrm>
            <a:off x="10186416" y="2761488"/>
            <a:ext cx="219456" cy="0"/>
          </a:xfrm>
          <a:prstGeom prst="line">
            <a:avLst/>
          </a:prstGeom>
          <a:noFill/>
          <a:ln w="17780">
            <a:solidFill>
              <a:srgbClr val="4E657A"/>
            </a:solidFill>
            <a:prstDash val="solid"/>
            <a:headEnd type="none"/>
            <a:tailEnd type="triangle"/>
          </a:ln>
        </p:spPr>
      </p:sp>
      <p:sp>
        <p:nvSpPr>
          <p:cNvPr id="54" name="Shape 52"/>
          <p:cNvSpPr/>
          <p:nvPr/>
        </p:nvSpPr>
        <p:spPr>
          <a:xfrm>
            <a:off x="10442448" y="2176272"/>
            <a:ext cx="941832" cy="1170432"/>
          </a:xfrm>
          <a:prstGeom prst="roundRect">
            <a:avLst>
              <a:gd name="adj" fmla="val 7767"/>
            </a:avLst>
          </a:prstGeom>
          <a:solidFill>
            <a:srgbClr val="32C5FF">
              <a:alpha val="16000"/>
            </a:srgbClr>
          </a:solidFill>
          <a:ln w="15240">
            <a:solidFill>
              <a:srgbClr val="32C5FF"/>
            </a:solidFill>
            <a:prstDash val="solid"/>
          </a:ln>
          <a:effectLst>
            <a:outerShdw sx="100000" sy="100000" kx="0" ky="0" algn="bl" rotWithShape="0" blurRad="Infinity" dist="Infinity" dir="Infinity">
              <a:srgbClr val="000000">
                <a:alpha val="Infinity"/>
              </a:srgbClr>
            </a:outerShdw>
          </a:effectLst>
        </p:spPr>
      </p:sp>
      <p:sp>
        <p:nvSpPr>
          <p:cNvPr id="55" name="Shape 53"/>
          <p:cNvSpPr/>
          <p:nvPr/>
        </p:nvSpPr>
        <p:spPr>
          <a:xfrm>
            <a:off x="10762488" y="1792224"/>
            <a:ext cx="292608" cy="292608"/>
          </a:xfrm>
          <a:prstGeom prst="ellipse">
            <a:avLst/>
          </a:prstGeom>
          <a:solidFill>
            <a:srgbClr val="32C5FF"/>
          </a:solidFill>
          <a:ln w="12700">
            <a:solidFill>
              <a:srgbClr val="32C5FF"/>
            </a:solidFill>
            <a:prstDash val="solid"/>
          </a:ln>
          <a:effectLst>
            <a:outerShdw sx="100000" sy="100000" kx="0" ky="0" algn="bl" rotWithShape="0" blurRad="12700" dist="7620" dir="2700000">
              <a:srgbClr val="32C5FF">
                <a:alpha val="32000"/>
              </a:srgbClr>
            </a:outerShdw>
          </a:effectLst>
        </p:spPr>
      </p:sp>
      <p:sp>
        <p:nvSpPr>
          <p:cNvPr id="56" name="Text 54"/>
          <p:cNvSpPr/>
          <p:nvPr/>
        </p:nvSpPr>
        <p:spPr>
          <a:xfrm>
            <a:off x="10762488" y="1842516"/>
            <a:ext cx="29260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510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</a:t>
            </a:r>
            <a:endParaRPr lang="en-US" sz="1100" dirty="0"/>
          </a:p>
        </p:txBody>
      </p:sp>
      <p:sp>
        <p:nvSpPr>
          <p:cNvPr id="57" name="Text 55"/>
          <p:cNvSpPr/>
          <p:nvPr/>
        </p:nvSpPr>
        <p:spPr>
          <a:xfrm>
            <a:off x="10515600" y="2478024"/>
            <a:ext cx="7955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7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Browser</a:t>
            </a:r>
            <a:endParaRPr lang="en-US" sz="1070" dirty="0"/>
          </a:p>
        </p:txBody>
      </p:sp>
      <p:sp>
        <p:nvSpPr>
          <p:cNvPr id="58" name="Text 56"/>
          <p:cNvSpPr/>
          <p:nvPr/>
        </p:nvSpPr>
        <p:spPr>
          <a:xfrm>
            <a:off x="10506456" y="2862072"/>
            <a:ext cx="813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render</a:t>
            </a:r>
            <a:endParaRPr lang="en-US" sz="840" dirty="0"/>
          </a:p>
        </p:txBody>
      </p:sp>
      <p:sp>
        <p:nvSpPr>
          <p:cNvPr id="59" name="Shape 57"/>
          <p:cNvSpPr/>
          <p:nvPr/>
        </p:nvSpPr>
        <p:spPr>
          <a:xfrm rot="10800000">
            <a:off x="1115568" y="3401568"/>
            <a:ext cx="9646920" cy="786384"/>
          </a:xfrm>
          <a:prstGeom prst="arc">
            <a:avLst/>
          </a:prstGeom>
          <a:solidFill>
            <a:srgbClr val="08111F">
              <a:alpha val="0"/>
            </a:srgbClr>
          </a:solidFill>
          <a:ln w="25400">
            <a:solidFill>
              <a:srgbClr val="FFB65B"/>
            </a:solidFill>
            <a:prstDash val="solid"/>
            <a:headEnd type="none"/>
            <a:tailEnd type="triangle"/>
          </a:ln>
        </p:spPr>
      </p:sp>
      <p:sp>
        <p:nvSpPr>
          <p:cNvPr id="60" name="Text 58"/>
          <p:cNvSpPr/>
          <p:nvPr/>
        </p:nvSpPr>
        <p:spPr>
          <a:xfrm>
            <a:off x="5157216" y="4050792"/>
            <a:ext cx="1234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B6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response path</a:t>
            </a:r>
            <a:endParaRPr lang="en-US" sz="950" dirty="0"/>
          </a:p>
        </p:txBody>
      </p:sp>
      <p:sp>
        <p:nvSpPr>
          <p:cNvPr id="61" name="Shape 59"/>
          <p:cNvSpPr/>
          <p:nvPr/>
        </p:nvSpPr>
        <p:spPr>
          <a:xfrm>
            <a:off x="566928" y="4800600"/>
            <a:ext cx="3401568" cy="1170432"/>
          </a:xfrm>
          <a:prstGeom prst="roundRect">
            <a:avLst>
              <a:gd name="adj" fmla="val 7813"/>
            </a:avLst>
          </a:prstGeom>
          <a:solidFill>
            <a:srgbClr val="0E1B2B"/>
          </a:solidFill>
          <a:ln w="12700">
            <a:solidFill>
              <a:srgbClr val="32C5FF"/>
            </a:solidFill>
            <a:prstDash val="solid"/>
          </a:ln>
          <a:effectLst>
            <a:outerShdw sx="100000" sy="100000" kx="0" ky="0" algn="bl" rotWithShape="0" blurRad="Infinity" dist="Infinity" dir="Infinity">
              <a:srgbClr val="000000">
                <a:alpha val="Infinity"/>
              </a:srgbClr>
            </a:outerShdw>
          </a:effectLst>
        </p:spPr>
      </p:sp>
      <p:sp>
        <p:nvSpPr>
          <p:cNvPr id="62" name="Text 60"/>
          <p:cNvSpPr/>
          <p:nvPr/>
        </p:nvSpPr>
        <p:spPr>
          <a:xfrm>
            <a:off x="749808" y="5029200"/>
            <a:ext cx="30358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32C5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Names → addresses</a:t>
            </a:r>
            <a:endParaRPr lang="en-US" sz="1450" dirty="0"/>
          </a:p>
        </p:txBody>
      </p:sp>
      <p:sp>
        <p:nvSpPr>
          <p:cNvPr id="63" name="Text 61"/>
          <p:cNvSpPr/>
          <p:nvPr/>
        </p:nvSpPr>
        <p:spPr>
          <a:xfrm>
            <a:off x="749808" y="5376672"/>
            <a:ext cx="3035808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DNS gives an endpoint; routing moves packets toward it.</a:t>
            </a:r>
            <a:endParaRPr lang="en-US" sz="1020" dirty="0"/>
          </a:p>
        </p:txBody>
      </p:sp>
      <p:sp>
        <p:nvSpPr>
          <p:cNvPr id="64" name="Shape 62"/>
          <p:cNvSpPr/>
          <p:nvPr/>
        </p:nvSpPr>
        <p:spPr>
          <a:xfrm>
            <a:off x="4242816" y="4800600"/>
            <a:ext cx="3401568" cy="1170432"/>
          </a:xfrm>
          <a:prstGeom prst="roundRect">
            <a:avLst>
              <a:gd name="adj" fmla="val 7813"/>
            </a:avLst>
          </a:prstGeom>
          <a:solidFill>
            <a:srgbClr val="0E1B2B"/>
          </a:solidFill>
          <a:ln w="12700">
            <a:solidFill>
              <a:srgbClr val="8B6CFF"/>
            </a:solidFill>
            <a:prstDash val="solid"/>
          </a:ln>
          <a:effectLst>
            <a:outerShdw sx="100000" sy="100000" kx="0" ky="0" algn="bl" rotWithShape="0" blurRad="Infinity" dist="Infinity" dir="Infinity">
              <a:srgbClr val="000000">
                <a:alpha val="Infinity"/>
              </a:srgbClr>
            </a:outerShdw>
          </a:effectLst>
        </p:spPr>
      </p:sp>
      <p:sp>
        <p:nvSpPr>
          <p:cNvPr id="65" name="Text 63"/>
          <p:cNvSpPr/>
          <p:nvPr/>
        </p:nvSpPr>
        <p:spPr>
          <a:xfrm>
            <a:off x="4425696" y="5029200"/>
            <a:ext cx="30358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8B6C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Layers have different jobs</a:t>
            </a:r>
            <a:endParaRPr lang="en-US" sz="1450" dirty="0"/>
          </a:p>
        </p:txBody>
      </p:sp>
      <p:sp>
        <p:nvSpPr>
          <p:cNvPr id="66" name="Text 64"/>
          <p:cNvSpPr/>
          <p:nvPr/>
        </p:nvSpPr>
        <p:spPr>
          <a:xfrm>
            <a:off x="4425696" y="5376672"/>
            <a:ext cx="3035808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HTTP describes meaning, TLS protects, transport delivers, IP routes.</a:t>
            </a:r>
            <a:endParaRPr lang="en-US" sz="1020" dirty="0"/>
          </a:p>
        </p:txBody>
      </p:sp>
      <p:sp>
        <p:nvSpPr>
          <p:cNvPr id="67" name="Shape 65"/>
          <p:cNvSpPr/>
          <p:nvPr/>
        </p:nvSpPr>
        <p:spPr>
          <a:xfrm>
            <a:off x="7918704" y="4800600"/>
            <a:ext cx="3401568" cy="1170432"/>
          </a:xfrm>
          <a:prstGeom prst="roundRect">
            <a:avLst>
              <a:gd name="adj" fmla="val 7813"/>
            </a:avLst>
          </a:prstGeom>
          <a:solidFill>
            <a:srgbClr val="0E1B2B"/>
          </a:solidFill>
          <a:ln w="12700">
            <a:solidFill>
              <a:srgbClr val="49D49D"/>
            </a:solidFill>
            <a:prstDash val="solid"/>
          </a:ln>
          <a:effectLst>
            <a:outerShdw sx="100000" sy="100000" kx="0" ky="0" algn="bl" rotWithShape="0" blurRad="Infinity" dist="Infinity" dir="Infinity">
              <a:srgbClr val="000000">
                <a:alpha val="Infinity"/>
              </a:srgbClr>
            </a:outerShdw>
          </a:effectLst>
        </p:spPr>
      </p:sp>
      <p:sp>
        <p:nvSpPr>
          <p:cNvPr id="68" name="Text 66"/>
          <p:cNvSpPr/>
          <p:nvPr/>
        </p:nvSpPr>
        <p:spPr>
          <a:xfrm>
            <a:off x="8101584" y="5029200"/>
            <a:ext cx="30358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49D49D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One page means many requests</a:t>
            </a:r>
            <a:endParaRPr lang="en-US" sz="1450" dirty="0"/>
          </a:p>
        </p:txBody>
      </p:sp>
      <p:sp>
        <p:nvSpPr>
          <p:cNvPr id="69" name="Text 67"/>
          <p:cNvSpPr/>
          <p:nvPr/>
        </p:nvSpPr>
        <p:spPr>
          <a:xfrm>
            <a:off x="8101584" y="5376672"/>
            <a:ext cx="3035808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first HTML response starts a graph of dependent resources.</a:t>
            </a:r>
            <a:endParaRPr lang="en-US" sz="1020" dirty="0"/>
          </a:p>
        </p:txBody>
      </p:sp>
      <p:sp>
        <p:nvSpPr>
          <p:cNvPr id="70" name="Text 68"/>
          <p:cNvSpPr/>
          <p:nvPr/>
        </p:nvSpPr>
        <p:spPr>
          <a:xfrm>
            <a:off x="530352" y="6519672"/>
            <a:ext cx="3200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0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Lifecycle of a Web Request • End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39A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2004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30" kern="0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MENTAL MODEL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566928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7FAFC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One click, many systems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078992"/>
            <a:ext cx="10927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single page load crosses multiple layers—and usually triggers many more requests.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1207008" cy="1078992"/>
          </a:xfrm>
          <a:prstGeom prst="roundRect">
            <a:avLst>
              <a:gd name="adj" fmla="val 6780"/>
            </a:avLst>
          </a:prstGeom>
          <a:solidFill>
            <a:srgbClr val="0E1B2B"/>
          </a:solidFill>
          <a:ln w="15240">
            <a:solidFill>
              <a:srgbClr val="32C5FF"/>
            </a:solidFill>
            <a:prstDash val="solid"/>
          </a:ln>
          <a:effectLst>
            <a:outerShdw sx="100000" sy="100000" kx="0" ky="0" algn="bl" rotWithShape="0" blurRad="660767388140000000000" dist="396460432884000000000" dir="3.4992e+25">
              <a:srgbClr val="000000">
                <a:alpha val="2.8e+24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96696" y="1481328"/>
            <a:ext cx="310896" cy="310896"/>
          </a:xfrm>
          <a:prstGeom prst="ellipse">
            <a:avLst/>
          </a:prstGeom>
          <a:solidFill>
            <a:srgbClr val="32C5FF"/>
          </a:solidFill>
          <a:ln w="12700">
            <a:solidFill>
              <a:srgbClr val="32C5FF"/>
            </a:solidFill>
            <a:prstDash val="solid"/>
          </a:ln>
          <a:effectLst>
            <a:outerShdw sx="100000" sy="100000" kx="0" ky="0" algn="bl" rotWithShape="0" blurRad="12700" dist="7620" dir="2700000">
              <a:srgbClr val="32C5FF">
                <a:alpha val="3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96696" y="1531620"/>
            <a:ext cx="310896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510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30936" y="2112264"/>
            <a:ext cx="10424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Browser</a:t>
            </a:r>
            <a:endParaRPr lang="en-US" sz="1220" dirty="0"/>
          </a:p>
        </p:txBody>
      </p:sp>
      <p:sp>
        <p:nvSpPr>
          <p:cNvPr id="9" name="Text 7"/>
          <p:cNvSpPr/>
          <p:nvPr/>
        </p:nvSpPr>
        <p:spPr>
          <a:xfrm>
            <a:off x="621792" y="2432304"/>
            <a:ext cx="10607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6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Build request</a:t>
            </a:r>
            <a:endParaRPr lang="en-US" sz="960" dirty="0"/>
          </a:p>
        </p:txBody>
      </p:sp>
      <p:sp>
        <p:nvSpPr>
          <p:cNvPr id="10" name="Shape 8"/>
          <p:cNvSpPr/>
          <p:nvPr/>
        </p:nvSpPr>
        <p:spPr>
          <a:xfrm>
            <a:off x="1755648" y="2404872"/>
            <a:ext cx="137160" cy="0"/>
          </a:xfrm>
          <a:prstGeom prst="line">
            <a:avLst/>
          </a:prstGeom>
          <a:noFill/>
          <a:ln w="16510">
            <a:solidFill>
              <a:srgbClr val="49637A"/>
            </a:solidFill>
            <a:prstDash val="solid"/>
            <a:headEnd type="none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1920240" y="1874520"/>
            <a:ext cx="1207008" cy="1078992"/>
          </a:xfrm>
          <a:prstGeom prst="roundRect">
            <a:avLst>
              <a:gd name="adj" fmla="val 6780"/>
            </a:avLst>
          </a:prstGeom>
          <a:solidFill>
            <a:srgbClr val="0E1B2B"/>
          </a:solidFill>
          <a:ln w="15240">
            <a:solidFill>
              <a:srgbClr val="8B6CFF"/>
            </a:solidFill>
            <a:prstDash val="solid"/>
          </a:ln>
          <a:effectLst>
            <a:outerShdw sx="100000" sy="100000" kx="0" ky="0" algn="bl" rotWithShape="0" blurRad="8.391745829378e+24" dist="5.0350474976268e+24" dir="2.09952e+30">
              <a:srgbClr val="000000">
                <a:alpha val="2.8000000000000003e+29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2368296" y="1481328"/>
            <a:ext cx="310896" cy="310896"/>
          </a:xfrm>
          <a:prstGeom prst="ellipse">
            <a:avLst/>
          </a:prstGeom>
          <a:solidFill>
            <a:srgbClr val="8B6CFF"/>
          </a:solidFill>
          <a:ln w="12700">
            <a:solidFill>
              <a:srgbClr val="8B6CFF"/>
            </a:solidFill>
            <a:prstDash val="solid"/>
          </a:ln>
          <a:effectLst>
            <a:outerShdw sx="100000" sy="100000" kx="0" ky="0" algn="bl" rotWithShape="0" blurRad="12700" dist="7620" dir="2700000">
              <a:srgbClr val="8B6CFF">
                <a:alpha val="3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368296" y="1531620"/>
            <a:ext cx="310896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510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002536" y="2112264"/>
            <a:ext cx="10424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DNS</a:t>
            </a:r>
            <a:endParaRPr lang="en-US" sz="1220" dirty="0"/>
          </a:p>
        </p:txBody>
      </p:sp>
      <p:sp>
        <p:nvSpPr>
          <p:cNvPr id="15" name="Text 13"/>
          <p:cNvSpPr/>
          <p:nvPr/>
        </p:nvSpPr>
        <p:spPr>
          <a:xfrm>
            <a:off x="1993392" y="2432304"/>
            <a:ext cx="10607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6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Find IP</a:t>
            </a:r>
            <a:endParaRPr lang="en-US" sz="960" dirty="0"/>
          </a:p>
        </p:txBody>
      </p:sp>
      <p:sp>
        <p:nvSpPr>
          <p:cNvPr id="16" name="Shape 14"/>
          <p:cNvSpPr/>
          <p:nvPr/>
        </p:nvSpPr>
        <p:spPr>
          <a:xfrm>
            <a:off x="3127248" y="2404872"/>
            <a:ext cx="137160" cy="0"/>
          </a:xfrm>
          <a:prstGeom prst="line">
            <a:avLst/>
          </a:prstGeom>
          <a:noFill/>
          <a:ln w="16510">
            <a:solidFill>
              <a:srgbClr val="49637A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3291840" y="1874520"/>
            <a:ext cx="1207008" cy="1078992"/>
          </a:xfrm>
          <a:prstGeom prst="roundRect">
            <a:avLst>
              <a:gd name="adj" fmla="val 6780"/>
            </a:avLst>
          </a:prstGeom>
          <a:solidFill>
            <a:srgbClr val="0E1B2B"/>
          </a:solidFill>
          <a:ln w="15240">
            <a:solidFill>
              <a:srgbClr val="49D49D"/>
            </a:solidFill>
            <a:prstDash val="solid"/>
          </a:ln>
          <a:effectLst>
            <a:outerShdw sx="100000" sy="100000" kx="0" ky="0" algn="bl" rotWithShape="0" blurRad="1.0657517203310059e+29" dist="6.3945103219860365e+28" dir="1.259712e+35">
              <a:srgbClr val="000000">
                <a:alpha val="2.8000000000000005e+34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739896" y="1481328"/>
            <a:ext cx="310896" cy="310896"/>
          </a:xfrm>
          <a:prstGeom prst="ellipse">
            <a:avLst/>
          </a:prstGeom>
          <a:solidFill>
            <a:srgbClr val="49D49D"/>
          </a:solidFill>
          <a:ln w="12700">
            <a:solidFill>
              <a:srgbClr val="49D49D"/>
            </a:solidFill>
            <a:prstDash val="solid"/>
          </a:ln>
          <a:effectLst>
            <a:outerShdw sx="100000" sy="100000" kx="0" ky="0" algn="bl" rotWithShape="0" blurRad="12700" dist="7620" dir="2700000">
              <a:srgbClr val="49D49D">
                <a:alpha val="3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3739896" y="1531620"/>
            <a:ext cx="310896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510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374136" y="2112264"/>
            <a:ext cx="10424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 network</a:t>
            </a:r>
            <a:endParaRPr lang="en-US" sz="1220" dirty="0"/>
          </a:p>
        </p:txBody>
      </p:sp>
      <p:sp>
        <p:nvSpPr>
          <p:cNvPr id="21" name="Text 19"/>
          <p:cNvSpPr/>
          <p:nvPr/>
        </p:nvSpPr>
        <p:spPr>
          <a:xfrm>
            <a:off x="3364992" y="2432304"/>
            <a:ext cx="10607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6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Reach gateway</a:t>
            </a:r>
            <a:endParaRPr lang="en-US" sz="960" dirty="0"/>
          </a:p>
        </p:txBody>
      </p:sp>
      <p:sp>
        <p:nvSpPr>
          <p:cNvPr id="22" name="Shape 20"/>
          <p:cNvSpPr/>
          <p:nvPr/>
        </p:nvSpPr>
        <p:spPr>
          <a:xfrm>
            <a:off x="4498848" y="2404872"/>
            <a:ext cx="137160" cy="0"/>
          </a:xfrm>
          <a:prstGeom prst="line">
            <a:avLst/>
          </a:prstGeom>
          <a:noFill/>
          <a:ln w="16510">
            <a:solidFill>
              <a:srgbClr val="49637A"/>
            </a:solidFill>
            <a:prstDash val="solid"/>
            <a:headEnd type="none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4663440" y="1874520"/>
            <a:ext cx="1207008" cy="1078992"/>
          </a:xfrm>
          <a:prstGeom prst="roundRect">
            <a:avLst>
              <a:gd name="adj" fmla="val 6780"/>
            </a:avLst>
          </a:prstGeom>
          <a:solidFill>
            <a:srgbClr val="0E1B2B"/>
          </a:solidFill>
          <a:ln w="15240">
            <a:solidFill>
              <a:srgbClr val="32C5FF"/>
            </a:solidFill>
            <a:prstDash val="solid"/>
          </a:ln>
          <a:effectLst>
            <a:outerShdw sx="100000" sy="100000" kx="0" ky="0" algn="bl" rotWithShape="0" blurRad="1.3535046848203775e+33" dist="8.121028108922266e+32" dir="7.558272e+39">
              <a:srgbClr val="000000">
                <a:alpha val="2.8000000000000006e+39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5111496" y="1481328"/>
            <a:ext cx="310896" cy="310896"/>
          </a:xfrm>
          <a:prstGeom prst="ellipse">
            <a:avLst/>
          </a:prstGeom>
          <a:solidFill>
            <a:srgbClr val="32C5FF"/>
          </a:solidFill>
          <a:ln w="12700">
            <a:solidFill>
              <a:srgbClr val="32C5FF"/>
            </a:solidFill>
            <a:prstDash val="solid"/>
          </a:ln>
          <a:effectLst>
            <a:outerShdw sx="100000" sy="100000" kx="0" ky="0" algn="bl" rotWithShape="0" blurRad="12700" dist="7620" dir="2700000">
              <a:srgbClr val="32C5FF">
                <a:alpha val="32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111496" y="1531620"/>
            <a:ext cx="310896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510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745736" y="2112264"/>
            <a:ext cx="10424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Internet</a:t>
            </a:r>
            <a:endParaRPr lang="en-US" sz="1220" dirty="0"/>
          </a:p>
        </p:txBody>
      </p:sp>
      <p:sp>
        <p:nvSpPr>
          <p:cNvPr id="27" name="Text 25"/>
          <p:cNvSpPr/>
          <p:nvPr/>
        </p:nvSpPr>
        <p:spPr>
          <a:xfrm>
            <a:off x="4736592" y="2432304"/>
            <a:ext cx="10607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6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Route packets</a:t>
            </a:r>
            <a:endParaRPr lang="en-US" sz="960" dirty="0"/>
          </a:p>
        </p:txBody>
      </p:sp>
      <p:sp>
        <p:nvSpPr>
          <p:cNvPr id="28" name="Shape 26"/>
          <p:cNvSpPr/>
          <p:nvPr/>
        </p:nvSpPr>
        <p:spPr>
          <a:xfrm>
            <a:off x="5870448" y="2404872"/>
            <a:ext cx="137160" cy="0"/>
          </a:xfrm>
          <a:prstGeom prst="line">
            <a:avLst/>
          </a:prstGeom>
          <a:noFill/>
          <a:ln w="16510">
            <a:solidFill>
              <a:srgbClr val="49637A"/>
            </a:solidFill>
            <a:prstDash val="solid"/>
            <a:headEnd type="none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6035040" y="1874520"/>
            <a:ext cx="1207008" cy="1078992"/>
          </a:xfrm>
          <a:prstGeom prst="roundRect">
            <a:avLst>
              <a:gd name="adj" fmla="val 6780"/>
            </a:avLst>
          </a:prstGeom>
          <a:solidFill>
            <a:srgbClr val="0E1B2B"/>
          </a:solidFill>
          <a:ln w="15240">
            <a:solidFill>
              <a:srgbClr val="FFB65B"/>
            </a:solidFill>
            <a:prstDash val="solid"/>
          </a:ln>
          <a:effectLst>
            <a:outerShdw sx="100000" sy="100000" kx="0" ky="0" algn="bl" rotWithShape="0" blurRad="1.7189509497218795e+37" dist="1.0313705698331278e+37" dir="4.5349632000000006e+44">
              <a:srgbClr val="000000">
                <a:alpha val="2.8000000000000005e+44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483096" y="1481328"/>
            <a:ext cx="310896" cy="310896"/>
          </a:xfrm>
          <a:prstGeom prst="ellipse">
            <a:avLst/>
          </a:prstGeom>
          <a:solidFill>
            <a:srgbClr val="FFB65B"/>
          </a:solidFill>
          <a:ln w="12700">
            <a:solidFill>
              <a:srgbClr val="FFB65B"/>
            </a:solidFill>
            <a:prstDash val="solid"/>
          </a:ln>
          <a:effectLst>
            <a:outerShdw sx="100000" sy="100000" kx="0" ky="0" algn="bl" rotWithShape="0" blurRad="12700" dist="7620" dir="2700000">
              <a:srgbClr val="FFB65B">
                <a:alpha val="32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6483096" y="1531620"/>
            <a:ext cx="310896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510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6117336" y="2112264"/>
            <a:ext cx="10424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Connection</a:t>
            </a:r>
            <a:endParaRPr lang="en-US" sz="1220" dirty="0"/>
          </a:p>
        </p:txBody>
      </p:sp>
      <p:sp>
        <p:nvSpPr>
          <p:cNvPr id="33" name="Text 31"/>
          <p:cNvSpPr/>
          <p:nvPr/>
        </p:nvSpPr>
        <p:spPr>
          <a:xfrm>
            <a:off x="6108192" y="2432304"/>
            <a:ext cx="10607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6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TCP/QUIC + TLS</a:t>
            </a:r>
            <a:endParaRPr lang="en-US" sz="960" dirty="0"/>
          </a:p>
        </p:txBody>
      </p:sp>
      <p:sp>
        <p:nvSpPr>
          <p:cNvPr id="34" name="Shape 32"/>
          <p:cNvSpPr/>
          <p:nvPr/>
        </p:nvSpPr>
        <p:spPr>
          <a:xfrm>
            <a:off x="7242048" y="2404872"/>
            <a:ext cx="137160" cy="0"/>
          </a:xfrm>
          <a:prstGeom prst="line">
            <a:avLst/>
          </a:prstGeom>
          <a:noFill/>
          <a:ln w="16510">
            <a:solidFill>
              <a:srgbClr val="49637A"/>
            </a:solidFill>
            <a:prstDash val="solid"/>
            <a:headEnd type="none"/>
            <a:tailEnd type="triangle"/>
          </a:ln>
        </p:spPr>
      </p:sp>
      <p:sp>
        <p:nvSpPr>
          <p:cNvPr id="35" name="Shape 33"/>
          <p:cNvSpPr/>
          <p:nvPr/>
        </p:nvSpPr>
        <p:spPr>
          <a:xfrm>
            <a:off x="7406640" y="1874520"/>
            <a:ext cx="1207008" cy="1078992"/>
          </a:xfrm>
          <a:prstGeom prst="roundRect">
            <a:avLst>
              <a:gd name="adj" fmla="val 6780"/>
            </a:avLst>
          </a:prstGeom>
          <a:solidFill>
            <a:srgbClr val="0E1B2B"/>
          </a:solidFill>
          <a:ln w="15240">
            <a:solidFill>
              <a:srgbClr val="8B6CFF"/>
            </a:solidFill>
            <a:prstDash val="solid"/>
          </a:ln>
          <a:effectLst>
            <a:outerShdw sx="100000" sy="100000" kx="0" ky="0" algn="bl" rotWithShape="0" blurRad="2.183067706146787e+41" dist="1.3098406236880722e+41" dir="2.72097792e+49">
              <a:srgbClr val="000000">
                <a:alpha val="2.8000000000000003e+49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7854696" y="1481328"/>
            <a:ext cx="310896" cy="310896"/>
          </a:xfrm>
          <a:prstGeom prst="ellipse">
            <a:avLst/>
          </a:prstGeom>
          <a:solidFill>
            <a:srgbClr val="8B6CFF"/>
          </a:solidFill>
          <a:ln w="12700">
            <a:solidFill>
              <a:srgbClr val="8B6CFF"/>
            </a:solidFill>
            <a:prstDash val="solid"/>
          </a:ln>
          <a:effectLst>
            <a:outerShdw sx="100000" sy="100000" kx="0" ky="0" algn="bl" rotWithShape="0" blurRad="12700" dist="7620" dir="2700000">
              <a:srgbClr val="8B6CFF">
                <a:alpha val="32000"/>
              </a:srgbClr>
            </a:outerShdw>
          </a:effectLst>
        </p:spPr>
      </p:sp>
      <p:sp>
        <p:nvSpPr>
          <p:cNvPr id="37" name="Text 35"/>
          <p:cNvSpPr/>
          <p:nvPr/>
        </p:nvSpPr>
        <p:spPr>
          <a:xfrm>
            <a:off x="7854696" y="1531620"/>
            <a:ext cx="310896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510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7488936" y="2112264"/>
            <a:ext cx="10424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Edge</a:t>
            </a:r>
            <a:endParaRPr lang="en-US" sz="1220" dirty="0"/>
          </a:p>
        </p:txBody>
      </p:sp>
      <p:sp>
        <p:nvSpPr>
          <p:cNvPr id="39" name="Text 37"/>
          <p:cNvSpPr/>
          <p:nvPr/>
        </p:nvSpPr>
        <p:spPr>
          <a:xfrm>
            <a:off x="7479792" y="2432304"/>
            <a:ext cx="10607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6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CDN / WAF / LB</a:t>
            </a:r>
            <a:endParaRPr lang="en-US" sz="960" dirty="0"/>
          </a:p>
        </p:txBody>
      </p:sp>
      <p:sp>
        <p:nvSpPr>
          <p:cNvPr id="40" name="Shape 38"/>
          <p:cNvSpPr/>
          <p:nvPr/>
        </p:nvSpPr>
        <p:spPr>
          <a:xfrm>
            <a:off x="8613648" y="2404872"/>
            <a:ext cx="137160" cy="0"/>
          </a:xfrm>
          <a:prstGeom prst="line">
            <a:avLst/>
          </a:prstGeom>
          <a:noFill/>
          <a:ln w="16510">
            <a:solidFill>
              <a:srgbClr val="49637A"/>
            </a:solidFill>
            <a:prstDash val="solid"/>
            <a:headEnd type="none"/>
            <a:tailEnd type="triangle"/>
          </a:ln>
        </p:spPr>
      </p:sp>
      <p:sp>
        <p:nvSpPr>
          <p:cNvPr id="41" name="Shape 39"/>
          <p:cNvSpPr/>
          <p:nvPr/>
        </p:nvSpPr>
        <p:spPr>
          <a:xfrm>
            <a:off x="8778240" y="1874520"/>
            <a:ext cx="1207008" cy="1078992"/>
          </a:xfrm>
          <a:prstGeom prst="roundRect">
            <a:avLst>
              <a:gd name="adj" fmla="val 6780"/>
            </a:avLst>
          </a:prstGeom>
          <a:solidFill>
            <a:srgbClr val="0E1B2B"/>
          </a:solidFill>
          <a:ln w="15240">
            <a:solidFill>
              <a:srgbClr val="49D49D"/>
            </a:solidFill>
            <a:prstDash val="solid"/>
          </a:ln>
          <a:effectLst>
            <a:outerShdw sx="100000" sy="100000" kx="0" ky="0" algn="bl" rotWithShape="0" blurRad="2.7724959868064195e+45" dist="1.6634975920838518e+45" dir="1.6325867520000003e+54">
              <a:srgbClr val="000000">
                <a:alpha val="2.8e+54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9226296" y="1481328"/>
            <a:ext cx="310896" cy="310896"/>
          </a:xfrm>
          <a:prstGeom prst="ellipse">
            <a:avLst/>
          </a:prstGeom>
          <a:solidFill>
            <a:srgbClr val="49D49D"/>
          </a:solidFill>
          <a:ln w="12700">
            <a:solidFill>
              <a:srgbClr val="49D49D"/>
            </a:solidFill>
            <a:prstDash val="solid"/>
          </a:ln>
          <a:effectLst>
            <a:outerShdw sx="100000" sy="100000" kx="0" ky="0" algn="bl" rotWithShape="0" blurRad="12700" dist="7620" dir="2700000">
              <a:srgbClr val="49D49D">
                <a:alpha val="32000"/>
              </a:srgbClr>
            </a:outerShdw>
          </a:effectLst>
        </p:spPr>
      </p:sp>
      <p:sp>
        <p:nvSpPr>
          <p:cNvPr id="43" name="Text 41"/>
          <p:cNvSpPr/>
          <p:nvPr/>
        </p:nvSpPr>
        <p:spPr>
          <a:xfrm>
            <a:off x="9226296" y="1531620"/>
            <a:ext cx="310896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510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8860536" y="2112264"/>
            <a:ext cx="10424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Origin</a:t>
            </a:r>
            <a:endParaRPr lang="en-US" sz="1220" dirty="0"/>
          </a:p>
        </p:txBody>
      </p:sp>
      <p:sp>
        <p:nvSpPr>
          <p:cNvPr id="45" name="Text 43"/>
          <p:cNvSpPr/>
          <p:nvPr/>
        </p:nvSpPr>
        <p:spPr>
          <a:xfrm>
            <a:off x="8851392" y="2432304"/>
            <a:ext cx="10607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6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 + data</a:t>
            </a:r>
            <a:endParaRPr lang="en-US" sz="960" dirty="0"/>
          </a:p>
        </p:txBody>
      </p:sp>
      <p:sp>
        <p:nvSpPr>
          <p:cNvPr id="46" name="Shape 44"/>
          <p:cNvSpPr/>
          <p:nvPr/>
        </p:nvSpPr>
        <p:spPr>
          <a:xfrm>
            <a:off x="9985248" y="2404872"/>
            <a:ext cx="137160" cy="0"/>
          </a:xfrm>
          <a:prstGeom prst="line">
            <a:avLst/>
          </a:prstGeom>
          <a:noFill/>
          <a:ln w="16510">
            <a:solidFill>
              <a:srgbClr val="49637A"/>
            </a:solidFill>
            <a:prstDash val="solid"/>
            <a:headEnd type="none"/>
            <a:tailEnd type="triangle"/>
          </a:ln>
        </p:spPr>
      </p:sp>
      <p:sp>
        <p:nvSpPr>
          <p:cNvPr id="47" name="Shape 45"/>
          <p:cNvSpPr/>
          <p:nvPr/>
        </p:nvSpPr>
        <p:spPr>
          <a:xfrm>
            <a:off x="10149840" y="1874520"/>
            <a:ext cx="1207008" cy="1078992"/>
          </a:xfrm>
          <a:prstGeom prst="roundRect">
            <a:avLst>
              <a:gd name="adj" fmla="val 6780"/>
            </a:avLst>
          </a:prstGeom>
          <a:solidFill>
            <a:srgbClr val="0E1B2B"/>
          </a:solidFill>
          <a:ln w="15240">
            <a:solidFill>
              <a:srgbClr val="FFB65B"/>
            </a:solidFill>
            <a:prstDash val="solid"/>
          </a:ln>
          <a:effectLst>
            <a:outerShdw sx="100000" sy="100000" kx="0" ky="0" algn="bl" rotWithShape="0" blurRad="3.5210699032441527e+49" dist="2.1126419419464918e+49" dir="9.795520512000002e+58">
              <a:srgbClr val="000000">
                <a:alpha val="2.8000000000000002e+59"/>
              </a:srgbClr>
            </a:outerShdw>
          </a:effectLst>
        </p:spPr>
      </p:sp>
      <p:sp>
        <p:nvSpPr>
          <p:cNvPr id="48" name="Shape 46"/>
          <p:cNvSpPr/>
          <p:nvPr/>
        </p:nvSpPr>
        <p:spPr>
          <a:xfrm>
            <a:off x="10597896" y="1481328"/>
            <a:ext cx="310896" cy="310896"/>
          </a:xfrm>
          <a:prstGeom prst="ellipse">
            <a:avLst/>
          </a:prstGeom>
          <a:solidFill>
            <a:srgbClr val="FFB65B"/>
          </a:solidFill>
          <a:ln w="12700">
            <a:solidFill>
              <a:srgbClr val="FFB65B"/>
            </a:solidFill>
            <a:prstDash val="solid"/>
          </a:ln>
          <a:effectLst>
            <a:outerShdw sx="100000" sy="100000" kx="0" ky="0" algn="bl" rotWithShape="0" blurRad="12700" dist="7620" dir="2700000">
              <a:srgbClr val="FFB65B">
                <a:alpha val="32000"/>
              </a:srgbClr>
            </a:outerShdw>
          </a:effectLst>
        </p:spPr>
      </p:sp>
      <p:sp>
        <p:nvSpPr>
          <p:cNvPr id="49" name="Text 47"/>
          <p:cNvSpPr/>
          <p:nvPr/>
        </p:nvSpPr>
        <p:spPr>
          <a:xfrm>
            <a:off x="10597896" y="1531620"/>
            <a:ext cx="310896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510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</a:t>
            </a:r>
            <a:endParaRPr lang="en-US" sz="1100" dirty="0"/>
          </a:p>
        </p:txBody>
      </p:sp>
      <p:sp>
        <p:nvSpPr>
          <p:cNvPr id="50" name="Text 48"/>
          <p:cNvSpPr/>
          <p:nvPr/>
        </p:nvSpPr>
        <p:spPr>
          <a:xfrm>
            <a:off x="10232136" y="2112264"/>
            <a:ext cx="10424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Browser</a:t>
            </a:r>
            <a:endParaRPr lang="en-US" sz="1220" dirty="0"/>
          </a:p>
        </p:txBody>
      </p:sp>
      <p:sp>
        <p:nvSpPr>
          <p:cNvPr id="51" name="Text 49"/>
          <p:cNvSpPr/>
          <p:nvPr/>
        </p:nvSpPr>
        <p:spPr>
          <a:xfrm>
            <a:off x="10222992" y="2432304"/>
            <a:ext cx="10607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6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Render pixels</a:t>
            </a:r>
            <a:endParaRPr lang="en-US" sz="960" dirty="0"/>
          </a:p>
        </p:txBody>
      </p:sp>
      <p:sp>
        <p:nvSpPr>
          <p:cNvPr id="52" name="Shape 50"/>
          <p:cNvSpPr/>
          <p:nvPr/>
        </p:nvSpPr>
        <p:spPr>
          <a:xfrm>
            <a:off x="566928" y="3822192"/>
            <a:ext cx="11018520" cy="1426464"/>
          </a:xfrm>
          <a:prstGeom prst="roundRect">
            <a:avLst>
              <a:gd name="adj" fmla="val 7692"/>
            </a:avLst>
          </a:prstGeom>
          <a:solidFill>
            <a:srgbClr val="0C1928"/>
          </a:solidFill>
          <a:ln w="12700">
            <a:solidFill>
              <a:srgbClr val="1C344B"/>
            </a:solidFill>
            <a:prstDash val="solid"/>
          </a:ln>
          <a:effectLst>
            <a:outerShdw sx="100000" sy="100000" kx="0" ky="0" algn="bl" rotWithShape="0" blurRad="4.471758777120074e+53" dist="2.6830552662720448e+53" dir="5.877312307200001e+63">
              <a:srgbClr val="000000">
                <a:alpha val="2.8e+64"/>
              </a:srgbClr>
            </a:outerShdw>
          </a:effectLst>
        </p:spPr>
      </p:sp>
      <p:sp>
        <p:nvSpPr>
          <p:cNvPr id="53" name="Text 51"/>
          <p:cNvSpPr/>
          <p:nvPr/>
        </p:nvSpPr>
        <p:spPr>
          <a:xfrm>
            <a:off x="868680" y="4096512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7FAFC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The same data is wrapped at each layer</a:t>
            </a:r>
            <a:endParaRPr lang="en-US" sz="1900" dirty="0"/>
          </a:p>
        </p:txBody>
      </p:sp>
      <p:sp>
        <p:nvSpPr>
          <p:cNvPr id="54" name="Text 52"/>
          <p:cNvSpPr/>
          <p:nvPr/>
        </p:nvSpPr>
        <p:spPr>
          <a:xfrm>
            <a:off x="868680" y="4590288"/>
            <a:ext cx="3383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Endpoints understand the full HTTP message. Routers in the middle mostly forward IP packets.</a:t>
            </a:r>
            <a:endParaRPr lang="en-US" sz="1200" dirty="0"/>
          </a:p>
        </p:txBody>
      </p:sp>
      <p:sp>
        <p:nvSpPr>
          <p:cNvPr id="55" name="Shape 53"/>
          <p:cNvSpPr/>
          <p:nvPr/>
        </p:nvSpPr>
        <p:spPr>
          <a:xfrm>
            <a:off x="4526280" y="4187952"/>
            <a:ext cx="1252728" cy="676656"/>
          </a:xfrm>
          <a:prstGeom prst="rect">
            <a:avLst/>
          </a:prstGeom>
          <a:solidFill>
            <a:srgbClr val="32C5FF">
              <a:alpha val="20000"/>
            </a:srgbClr>
          </a:solidFill>
          <a:ln w="13970">
            <a:solidFill>
              <a:srgbClr val="32C5FF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4553712" y="4251960"/>
            <a:ext cx="1197864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HTTP data</a:t>
            </a:r>
            <a:endParaRPr lang="en-US" sz="950" dirty="0"/>
          </a:p>
        </p:txBody>
      </p:sp>
      <p:sp>
        <p:nvSpPr>
          <p:cNvPr id="57" name="Shape 55"/>
          <p:cNvSpPr/>
          <p:nvPr/>
        </p:nvSpPr>
        <p:spPr>
          <a:xfrm>
            <a:off x="5779008" y="4187952"/>
            <a:ext cx="1252728" cy="676656"/>
          </a:xfrm>
          <a:prstGeom prst="rect">
            <a:avLst/>
          </a:prstGeom>
          <a:solidFill>
            <a:srgbClr val="8B6CFF">
              <a:alpha val="20000"/>
            </a:srgbClr>
          </a:solidFill>
          <a:ln w="13970">
            <a:solidFill>
              <a:srgbClr val="8B6CFF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5806440" y="4251960"/>
            <a:ext cx="1197864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B6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TLS records</a:t>
            </a:r>
            <a:endParaRPr lang="en-US" sz="950" dirty="0"/>
          </a:p>
        </p:txBody>
      </p:sp>
      <p:sp>
        <p:nvSpPr>
          <p:cNvPr id="59" name="Shape 57"/>
          <p:cNvSpPr/>
          <p:nvPr/>
        </p:nvSpPr>
        <p:spPr>
          <a:xfrm>
            <a:off x="7031736" y="4187952"/>
            <a:ext cx="1252728" cy="676656"/>
          </a:xfrm>
          <a:prstGeom prst="rect">
            <a:avLst/>
          </a:prstGeom>
          <a:solidFill>
            <a:srgbClr val="49D49D">
              <a:alpha val="20000"/>
            </a:srgbClr>
          </a:solidFill>
          <a:ln w="13970">
            <a:solidFill>
              <a:srgbClr val="49D49D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7059168" y="4251960"/>
            <a:ext cx="1197864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TCP segment / QUIC packet</a:t>
            </a:r>
            <a:endParaRPr lang="en-US" sz="950" dirty="0"/>
          </a:p>
        </p:txBody>
      </p:sp>
      <p:sp>
        <p:nvSpPr>
          <p:cNvPr id="61" name="Shape 59"/>
          <p:cNvSpPr/>
          <p:nvPr/>
        </p:nvSpPr>
        <p:spPr>
          <a:xfrm>
            <a:off x="8284464" y="4187952"/>
            <a:ext cx="1252728" cy="676656"/>
          </a:xfrm>
          <a:prstGeom prst="rect">
            <a:avLst/>
          </a:prstGeom>
          <a:solidFill>
            <a:srgbClr val="FFB65B">
              <a:alpha val="20000"/>
            </a:srgbClr>
          </a:solidFill>
          <a:ln w="13970">
            <a:solidFill>
              <a:srgbClr val="FFB65B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8311896" y="4251960"/>
            <a:ext cx="1197864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B6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IP packet</a:t>
            </a:r>
            <a:endParaRPr lang="en-US" sz="950" dirty="0"/>
          </a:p>
        </p:txBody>
      </p:sp>
      <p:sp>
        <p:nvSpPr>
          <p:cNvPr id="63" name="Shape 61"/>
          <p:cNvSpPr/>
          <p:nvPr/>
        </p:nvSpPr>
        <p:spPr>
          <a:xfrm>
            <a:off x="9537192" y="4187952"/>
            <a:ext cx="1252728" cy="676656"/>
          </a:xfrm>
          <a:prstGeom prst="rect">
            <a:avLst/>
          </a:prstGeom>
          <a:solidFill>
            <a:srgbClr val="32C5FF">
              <a:alpha val="20000"/>
            </a:srgbClr>
          </a:solidFill>
          <a:ln w="13970">
            <a:solidFill>
              <a:srgbClr val="32C5FF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9564624" y="4251960"/>
            <a:ext cx="1197864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Wi‑Fi / Ethernet frame</a:t>
            </a:r>
            <a:endParaRPr lang="en-US" sz="950" dirty="0"/>
          </a:p>
        </p:txBody>
      </p:sp>
      <p:sp>
        <p:nvSpPr>
          <p:cNvPr id="65" name="Text 63"/>
          <p:cNvSpPr/>
          <p:nvPr/>
        </p:nvSpPr>
        <p:spPr>
          <a:xfrm>
            <a:off x="9061704" y="5001768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encapsulation →</a:t>
            </a:r>
            <a:endParaRPr lang="en-US" sz="950" dirty="0"/>
          </a:p>
        </p:txBody>
      </p:sp>
      <p:sp>
        <p:nvSpPr>
          <p:cNvPr id="66" name="Shape 64"/>
          <p:cNvSpPr/>
          <p:nvPr/>
        </p:nvSpPr>
        <p:spPr>
          <a:xfrm>
            <a:off x="4526280" y="4965192"/>
            <a:ext cx="2011680" cy="310896"/>
          </a:xfrm>
          <a:prstGeom prst="roundRect">
            <a:avLst>
              <a:gd name="adj" fmla="val 50000"/>
            </a:avLst>
          </a:prstGeom>
          <a:solidFill>
            <a:srgbClr val="2A2117"/>
          </a:solidFill>
          <a:ln w="12700">
            <a:solidFill>
              <a:srgbClr val="FFB65B">
                <a:alpha val="45000"/>
              </a:srgbClr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4599432" y="5033772"/>
            <a:ext cx="18653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B6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PAGE IS A REQUEST GRAPH</a:t>
            </a:r>
            <a:endParaRPr lang="en-US" sz="950" dirty="0"/>
          </a:p>
        </p:txBody>
      </p:sp>
      <p:sp>
        <p:nvSpPr>
          <p:cNvPr id="68" name="Text 66"/>
          <p:cNvSpPr/>
          <p:nvPr/>
        </p:nvSpPr>
        <p:spPr>
          <a:xfrm>
            <a:off x="6693408" y="5001768"/>
            <a:ext cx="4096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HTML often triggers CSS, JavaScript, images, fonts, API calls, analytics, and more.</a:t>
            </a:r>
            <a:endParaRPr lang="en-US" sz="1050" dirty="0"/>
          </a:p>
        </p:txBody>
      </p:sp>
      <p:sp>
        <p:nvSpPr>
          <p:cNvPr id="69" name="Text 67"/>
          <p:cNvSpPr/>
          <p:nvPr/>
        </p:nvSpPr>
        <p:spPr>
          <a:xfrm>
            <a:off x="530352" y="6519672"/>
            <a:ext cx="3200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0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Lifecycle of a Web Request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39A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2004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30" kern="0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 YOUR DEVICE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566928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7FAFC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1. The browser prepares the request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078992"/>
            <a:ext cx="10927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Before any packet leaves, the browser parses the URL and checks whether it already has the answer.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6583680" cy="4370832"/>
          </a:xfrm>
          <a:prstGeom prst="roundRect">
            <a:avLst>
              <a:gd name="adj" fmla="val 2510"/>
            </a:avLst>
          </a:prstGeom>
          <a:solidFill>
            <a:srgbClr val="0D1A29"/>
          </a:solidFill>
          <a:ln w="12700">
            <a:solidFill>
              <a:srgbClr val="21405A"/>
            </a:solidFill>
            <a:prstDash val="solid"/>
          </a:ln>
          <a:effectLst>
            <a:outerShdw sx="100000" sy="100000" kx="0" ky="0" algn="bl" rotWithShape="0" blurRad="5.679133646942494e+57" dist="3.407480188165497e+57" dir="3.526387384320001e+68">
              <a:srgbClr val="000000">
                <a:alpha val="2.8000000000000002e+69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68680" y="1874520"/>
            <a:ext cx="5989320" cy="3611880"/>
          </a:xfrm>
          <a:prstGeom prst="roundRect">
            <a:avLst>
              <a:gd name="adj" fmla="val 2278"/>
            </a:avLst>
          </a:prstGeom>
          <a:solidFill>
            <a:srgbClr val="081521"/>
          </a:solidFill>
          <a:ln w="15240">
            <a:solidFill>
              <a:srgbClr val="2A435B"/>
            </a:solidFill>
            <a:prstDash val="solid"/>
          </a:ln>
          <a:effectLst>
            <a:outerShdw sx="100000" sy="100000" kx="0" ky="0" algn="bl" rotWithShape="0" blurRad="7.212499731616968e+61" dist="4.327499838970181e+61" dir="2.1158324305920003e+73">
              <a:srgbClr val="000000">
                <a:alpha val="2.8e+74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1874520"/>
            <a:ext cx="5989320" cy="438912"/>
          </a:xfrm>
          <a:prstGeom prst="rect">
            <a:avLst/>
          </a:prstGeom>
          <a:solidFill>
            <a:srgbClr val="102236"/>
          </a:solidFill>
          <a:ln w="12700">
            <a:solidFill>
              <a:srgbClr val="10223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42416" y="2039112"/>
            <a:ext cx="73152" cy="73152"/>
          </a:xfrm>
          <a:prstGeom prst="ellipse">
            <a:avLst/>
          </a:prstGeom>
          <a:solidFill>
            <a:srgbClr val="FF6B7A"/>
          </a:solidFill>
          <a:ln w="12700">
            <a:solidFill>
              <a:srgbClr val="FF6B7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216152" y="2039112"/>
            <a:ext cx="73152" cy="73152"/>
          </a:xfrm>
          <a:prstGeom prst="ellipse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389888" y="2039112"/>
            <a:ext cx="73152" cy="73152"/>
          </a:xfrm>
          <a:prstGeom prst="ellipse">
            <a:avLst/>
          </a:prstGeom>
          <a:solidFill>
            <a:srgbClr val="49D49D"/>
          </a:solidFill>
          <a:ln w="12700">
            <a:solidFill>
              <a:srgbClr val="49D49D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700784" y="1956816"/>
            <a:ext cx="4800600" cy="256032"/>
          </a:xfrm>
          <a:prstGeom prst="roundRect">
            <a:avLst>
              <a:gd name="adj" fmla="val 35714"/>
            </a:avLst>
          </a:prstGeom>
          <a:solidFill>
            <a:srgbClr val="0B1825"/>
          </a:solidFill>
          <a:ln w="8890">
            <a:solidFill>
              <a:srgbClr val="1F385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874520" y="2016252"/>
            <a:ext cx="448056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https://shop.example.com/products?id=42</a:t>
            </a:r>
            <a:endParaRPr lang="en-US" sz="880" dirty="0"/>
          </a:p>
        </p:txBody>
      </p:sp>
      <p:sp>
        <p:nvSpPr>
          <p:cNvPr id="13" name="Shape 11"/>
          <p:cNvSpPr/>
          <p:nvPr/>
        </p:nvSpPr>
        <p:spPr>
          <a:xfrm>
            <a:off x="1143000" y="2697480"/>
            <a:ext cx="804672" cy="310896"/>
          </a:xfrm>
          <a:prstGeom prst="roundRect">
            <a:avLst>
              <a:gd name="adj" fmla="val 50000"/>
            </a:avLst>
          </a:prstGeom>
          <a:solidFill>
            <a:srgbClr val="12243A"/>
          </a:solidFill>
          <a:ln w="12700">
            <a:solidFill>
              <a:srgbClr val="FFB65B">
                <a:alpha val="45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216152" y="2766060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B6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https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1143000" y="3099816"/>
            <a:ext cx="8046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B6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Scheme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2084832" y="2697480"/>
            <a:ext cx="1737360" cy="310896"/>
          </a:xfrm>
          <a:prstGeom prst="roundRect">
            <a:avLst>
              <a:gd name="adj" fmla="val 50000"/>
            </a:avLst>
          </a:prstGeom>
          <a:solidFill>
            <a:srgbClr val="12243A"/>
          </a:solidFill>
          <a:ln w="12700">
            <a:solidFill>
              <a:srgbClr val="32C5FF">
                <a:alpha val="45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157984" y="2766060"/>
            <a:ext cx="15910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shop.example.com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2084832" y="3099816"/>
            <a:ext cx="1737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Host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3977640" y="2697480"/>
            <a:ext cx="1078992" cy="310896"/>
          </a:xfrm>
          <a:prstGeom prst="roundRect">
            <a:avLst>
              <a:gd name="adj" fmla="val 50000"/>
            </a:avLst>
          </a:prstGeom>
          <a:solidFill>
            <a:srgbClr val="12243A"/>
          </a:solidFill>
          <a:ln w="12700">
            <a:solidFill>
              <a:srgbClr val="8B6CFF">
                <a:alpha val="45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050792" y="2766060"/>
            <a:ext cx="93268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B6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/products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3977640" y="3099816"/>
            <a:ext cx="10789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B6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Path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230368" y="2697480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12243A"/>
          </a:solidFill>
          <a:ln w="12700">
            <a:solidFill>
              <a:srgbClr val="49D49D">
                <a:alpha val="45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303520" y="2766060"/>
            <a:ext cx="7223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?id=42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230368" y="3099816"/>
            <a:ext cx="868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Query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3566160" y="3557016"/>
            <a:ext cx="0" cy="320040"/>
          </a:xfrm>
          <a:prstGeom prst="line">
            <a:avLst/>
          </a:prstGeom>
          <a:noFill/>
          <a:ln w="15240">
            <a:solidFill>
              <a:srgbClr val="8FA2B8"/>
            </a:solidFill>
            <a:prstDash val="solid"/>
            <a:headEnd type="none"/>
            <a:tailEnd type="triangle"/>
          </a:ln>
        </p:spPr>
      </p:sp>
      <p:sp>
        <p:nvSpPr>
          <p:cNvPr id="26" name="Text 24"/>
          <p:cNvSpPr/>
          <p:nvPr/>
        </p:nvSpPr>
        <p:spPr>
          <a:xfrm>
            <a:off x="1234440" y="3931920"/>
            <a:ext cx="52578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Browser constructs method, headers, cookies, and body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1325880" y="4462272"/>
            <a:ext cx="1268730" cy="566928"/>
          </a:xfrm>
          <a:prstGeom prst="rect">
            <a:avLst/>
          </a:prstGeom>
          <a:solidFill>
            <a:srgbClr val="32C5FF">
              <a:alpha val="20000"/>
            </a:srgbClr>
          </a:solidFill>
          <a:ln w="13970">
            <a:solidFill>
              <a:srgbClr val="32C5F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353312" y="4526280"/>
            <a:ext cx="121386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GET /products?id=42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2594610" y="4462272"/>
            <a:ext cx="1268730" cy="566928"/>
          </a:xfrm>
          <a:prstGeom prst="rect">
            <a:avLst/>
          </a:prstGeom>
          <a:solidFill>
            <a:srgbClr val="8B6CFF">
              <a:alpha val="20000"/>
            </a:srgbClr>
          </a:solidFill>
          <a:ln w="13970">
            <a:solidFill>
              <a:srgbClr val="8B6CF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622042" y="4526280"/>
            <a:ext cx="121386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B6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Host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3863340" y="4462272"/>
            <a:ext cx="1268730" cy="566928"/>
          </a:xfrm>
          <a:prstGeom prst="rect">
            <a:avLst/>
          </a:prstGeom>
          <a:solidFill>
            <a:srgbClr val="49D49D">
              <a:alpha val="20000"/>
            </a:srgbClr>
          </a:solidFill>
          <a:ln w="13970">
            <a:solidFill>
              <a:srgbClr val="49D49D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890772" y="4526280"/>
            <a:ext cx="121386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Accept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5132070" y="4462272"/>
            <a:ext cx="1268730" cy="566928"/>
          </a:xfrm>
          <a:prstGeom prst="rect">
            <a:avLst/>
          </a:prstGeom>
          <a:solidFill>
            <a:srgbClr val="FFB65B">
              <a:alpha val="20000"/>
            </a:srgbClr>
          </a:solidFill>
          <a:ln w="13970">
            <a:solidFill>
              <a:srgbClr val="FFB65B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159502" y="4526280"/>
            <a:ext cx="121386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B6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Cookie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7452360" y="1572768"/>
            <a:ext cx="4114800" cy="4370832"/>
          </a:xfrm>
          <a:prstGeom prst="roundRect">
            <a:avLst>
              <a:gd name="adj" fmla="val 2667"/>
            </a:avLst>
          </a:prstGeom>
          <a:solidFill>
            <a:srgbClr val="0E1B2B"/>
          </a:solidFill>
          <a:ln w="12700">
            <a:solidFill>
              <a:srgbClr val="21374D"/>
            </a:solidFill>
            <a:prstDash val="solid"/>
          </a:ln>
          <a:effectLst>
            <a:outerShdw sx="100000" sy="100000" kx="0" ky="0" algn="bl" rotWithShape="0" blurRad="9.15987465915355e+65" dist="5.49592479549213e+65" dir="1.2694994583552002e+78">
              <a:srgbClr val="000000">
                <a:alpha val="2.8e+79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7818120" y="1901952"/>
            <a:ext cx="1993392" cy="310896"/>
          </a:xfrm>
          <a:prstGeom prst="roundRect">
            <a:avLst>
              <a:gd name="adj" fmla="val 50000"/>
            </a:avLst>
          </a:prstGeom>
          <a:solidFill>
            <a:srgbClr val="0D2434"/>
          </a:solidFill>
          <a:ln w="12700">
            <a:solidFill>
              <a:srgbClr val="32C5FF">
                <a:alpha val="4500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891272" y="1970532"/>
            <a:ext cx="184708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CHECKS BEFORE NETWORK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7818120" y="2569464"/>
            <a:ext cx="73152" cy="73152"/>
          </a:xfrm>
          <a:prstGeom prst="ellipse">
            <a:avLst/>
          </a:prstGeom>
          <a:solidFill>
            <a:srgbClr val="32C5FF"/>
          </a:solidFill>
          <a:ln w="12700">
            <a:solidFill>
              <a:srgbClr val="32C5FF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973568" y="2487168"/>
            <a:ext cx="3090672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Memory or disk cache</a:t>
            </a:r>
            <a:endParaRPr lang="en-US" sz="1320" dirty="0"/>
          </a:p>
        </p:txBody>
      </p:sp>
      <p:sp>
        <p:nvSpPr>
          <p:cNvPr id="40" name="Shape 38"/>
          <p:cNvSpPr/>
          <p:nvPr/>
        </p:nvSpPr>
        <p:spPr>
          <a:xfrm>
            <a:off x="7818120" y="3099816"/>
            <a:ext cx="73152" cy="73152"/>
          </a:xfrm>
          <a:prstGeom prst="ellipse">
            <a:avLst/>
          </a:prstGeom>
          <a:solidFill>
            <a:srgbClr val="32C5FF"/>
          </a:solidFill>
          <a:ln w="12700">
            <a:solidFill>
              <a:srgbClr val="32C5FF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7973568" y="3017520"/>
            <a:ext cx="3090672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Service worker interception</a:t>
            </a:r>
            <a:endParaRPr lang="en-US" sz="1320" dirty="0"/>
          </a:p>
        </p:txBody>
      </p:sp>
      <p:sp>
        <p:nvSpPr>
          <p:cNvPr id="42" name="Shape 40"/>
          <p:cNvSpPr/>
          <p:nvPr/>
        </p:nvSpPr>
        <p:spPr>
          <a:xfrm>
            <a:off x="7818120" y="3630168"/>
            <a:ext cx="73152" cy="73152"/>
          </a:xfrm>
          <a:prstGeom prst="ellipse">
            <a:avLst/>
          </a:prstGeom>
          <a:solidFill>
            <a:srgbClr val="32C5FF"/>
          </a:solidFill>
          <a:ln w="12700">
            <a:solidFill>
              <a:srgbClr val="32C5FF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7973568" y="3547872"/>
            <a:ext cx="3090672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HTTPS and HSTS rules</a:t>
            </a:r>
            <a:endParaRPr lang="en-US" sz="1320" dirty="0"/>
          </a:p>
        </p:txBody>
      </p:sp>
      <p:sp>
        <p:nvSpPr>
          <p:cNvPr id="44" name="Shape 42"/>
          <p:cNvSpPr/>
          <p:nvPr/>
        </p:nvSpPr>
        <p:spPr>
          <a:xfrm>
            <a:off x="7818120" y="4160520"/>
            <a:ext cx="73152" cy="73152"/>
          </a:xfrm>
          <a:prstGeom prst="ellipse">
            <a:avLst/>
          </a:prstGeom>
          <a:solidFill>
            <a:srgbClr val="32C5FF"/>
          </a:solidFill>
          <a:ln w="12700">
            <a:solidFill>
              <a:srgbClr val="32C5FF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973568" y="4078224"/>
            <a:ext cx="3090672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Existing DNS / connection state</a:t>
            </a:r>
            <a:endParaRPr lang="en-US" sz="1320" dirty="0"/>
          </a:p>
        </p:txBody>
      </p:sp>
      <p:sp>
        <p:nvSpPr>
          <p:cNvPr id="46" name="Shape 44"/>
          <p:cNvSpPr/>
          <p:nvPr/>
        </p:nvSpPr>
        <p:spPr>
          <a:xfrm>
            <a:off x="7818120" y="4690872"/>
            <a:ext cx="73152" cy="73152"/>
          </a:xfrm>
          <a:prstGeom prst="ellipse">
            <a:avLst/>
          </a:prstGeom>
          <a:solidFill>
            <a:srgbClr val="32C5FF"/>
          </a:solidFill>
          <a:ln w="12700">
            <a:solidFill>
              <a:srgbClr val="32C5FF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973568" y="4608576"/>
            <a:ext cx="3090672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Content security and cookie policy</a:t>
            </a:r>
            <a:endParaRPr lang="en-US" sz="1320" dirty="0"/>
          </a:p>
        </p:txBody>
      </p:sp>
      <p:sp>
        <p:nvSpPr>
          <p:cNvPr id="48" name="Shape 46"/>
          <p:cNvSpPr/>
          <p:nvPr/>
        </p:nvSpPr>
        <p:spPr>
          <a:xfrm>
            <a:off x="7818120" y="5266944"/>
            <a:ext cx="3246120" cy="384048"/>
          </a:xfrm>
          <a:prstGeom prst="roundRect">
            <a:avLst>
              <a:gd name="adj" fmla="val 19048"/>
            </a:avLst>
          </a:prstGeom>
          <a:solidFill>
            <a:srgbClr val="10261E"/>
          </a:solidFill>
          <a:ln w="13970">
            <a:solidFill>
              <a:srgbClr val="49D49D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7982712" y="5376672"/>
            <a:ext cx="2926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70" b="1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cache hit can end the journey here.</a:t>
            </a:r>
            <a:endParaRPr lang="en-US" sz="1070" dirty="0"/>
          </a:p>
        </p:txBody>
      </p:sp>
      <p:sp>
        <p:nvSpPr>
          <p:cNvPr id="50" name="Text 48"/>
          <p:cNvSpPr/>
          <p:nvPr/>
        </p:nvSpPr>
        <p:spPr>
          <a:xfrm>
            <a:off x="530352" y="6519672"/>
            <a:ext cx="3200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0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Lifecycle of a Web Request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39A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2004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30" kern="0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NAME RESOLUTION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566928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7FAFC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2. DNS turns a name into an IP address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078992"/>
            <a:ext cx="10927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browser needs a routable address for the host before it can connect.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2834640" cy="4434840"/>
          </a:xfrm>
          <a:prstGeom prst="roundRect">
            <a:avLst>
              <a:gd name="adj" fmla="val 3871"/>
            </a:avLst>
          </a:prstGeom>
          <a:solidFill>
            <a:srgbClr val="0D1A29"/>
          </a:solidFill>
          <a:ln w="12700">
            <a:solidFill>
              <a:srgbClr val="21405A"/>
            </a:solidFill>
            <a:prstDash val="solid"/>
          </a:ln>
          <a:effectLst>
            <a:outerShdw sx="100000" sy="100000" kx="0" ky="0" algn="bl" rotWithShape="0" blurRad="1.1633040817125008e+70" dist="6.979824490275004e+69" dir="7.616996750131201e+82">
              <a:srgbClr val="000000">
                <a:alpha val="2.8000000000000002e+84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96112" y="1865376"/>
            <a:ext cx="1051560" cy="310896"/>
          </a:xfrm>
          <a:prstGeom prst="roundRect">
            <a:avLst>
              <a:gd name="adj" fmla="val 50000"/>
            </a:avLst>
          </a:prstGeom>
          <a:solidFill>
            <a:srgbClr val="10261E"/>
          </a:solidFill>
          <a:ln w="12700">
            <a:solidFill>
              <a:srgbClr val="49D49D">
                <a:alpha val="45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9264" y="1933956"/>
            <a:ext cx="9052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FAST PATH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950976" y="2468880"/>
            <a:ext cx="2057400" cy="694944"/>
          </a:xfrm>
          <a:prstGeom prst="roundRect">
            <a:avLst>
              <a:gd name="adj" fmla="val 10526"/>
            </a:avLst>
          </a:prstGeom>
          <a:solidFill>
            <a:srgbClr val="0E1B2B"/>
          </a:solidFill>
          <a:ln w="16510">
            <a:solidFill>
              <a:srgbClr val="32C5FF"/>
            </a:solidFill>
            <a:prstDash val="solid"/>
          </a:ln>
          <a:effectLst>
            <a:outerShdw sx="100000" sy="100000" kx="0" ky="0" algn="bl" rotWithShape="0" blurRad="1.477396183774876e+74" dist="8.864377102649255e+73" dir="4.57019805007872e+87">
              <a:srgbClr val="000000">
                <a:alpha val="2.8000000000000004e+89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1042416" y="2569464"/>
            <a:ext cx="1874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Browser cache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042416" y="2816352"/>
            <a:ext cx="187452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recent answer</a:t>
            </a:r>
            <a:endParaRPr lang="en-US" sz="870" dirty="0"/>
          </a:p>
        </p:txBody>
      </p:sp>
      <p:sp>
        <p:nvSpPr>
          <p:cNvPr id="11" name="Shape 9"/>
          <p:cNvSpPr/>
          <p:nvPr/>
        </p:nvSpPr>
        <p:spPr>
          <a:xfrm>
            <a:off x="1984248" y="3182112"/>
            <a:ext cx="0" cy="274320"/>
          </a:xfrm>
          <a:prstGeom prst="line">
            <a:avLst/>
          </a:prstGeom>
          <a:noFill/>
          <a:ln w="22860">
            <a:solidFill>
              <a:srgbClr val="49D49D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950976" y="3493008"/>
            <a:ext cx="2057400" cy="694944"/>
          </a:xfrm>
          <a:prstGeom prst="roundRect">
            <a:avLst>
              <a:gd name="adj" fmla="val 10526"/>
            </a:avLst>
          </a:prstGeom>
          <a:solidFill>
            <a:srgbClr val="0E1B2B"/>
          </a:solidFill>
          <a:ln w="16510">
            <a:solidFill>
              <a:srgbClr val="49D49D"/>
            </a:solidFill>
            <a:prstDash val="solid"/>
          </a:ln>
          <a:effectLst>
            <a:outerShdw sx="100000" sy="100000" kx="0" ky="0" algn="bl" rotWithShape="0" blurRad="1.8762931533940924e+78" dist="1.1257758920364555e+78" dir="2.742118830047232e+92">
              <a:srgbClr val="000000">
                <a:alpha val="2.8000000000000004e+94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042416" y="3593592"/>
            <a:ext cx="1874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cache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042416" y="3840480"/>
            <a:ext cx="187452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shared on device</a:t>
            </a:r>
            <a:endParaRPr lang="en-US" sz="870" dirty="0"/>
          </a:p>
        </p:txBody>
      </p:sp>
      <p:sp>
        <p:nvSpPr>
          <p:cNvPr id="15" name="Shape 13"/>
          <p:cNvSpPr/>
          <p:nvPr/>
        </p:nvSpPr>
        <p:spPr>
          <a:xfrm>
            <a:off x="1984248" y="4206240"/>
            <a:ext cx="0" cy="274320"/>
          </a:xfrm>
          <a:prstGeom prst="line">
            <a:avLst/>
          </a:prstGeom>
          <a:noFill/>
          <a:ln w="22860">
            <a:solidFill>
              <a:srgbClr val="49D49D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950976" y="4517136"/>
            <a:ext cx="2057400" cy="822960"/>
          </a:xfrm>
          <a:prstGeom prst="roundRect">
            <a:avLst>
              <a:gd name="adj" fmla="val 8889"/>
            </a:avLst>
          </a:prstGeom>
          <a:solidFill>
            <a:srgbClr val="0E1B2B"/>
          </a:solidFill>
          <a:ln w="16510">
            <a:solidFill>
              <a:srgbClr val="8B6CFF"/>
            </a:solidFill>
            <a:prstDash val="solid"/>
          </a:ln>
          <a:effectLst>
            <a:outerShdw sx="100000" sy="100000" kx="0" ky="0" algn="bl" rotWithShape="0" blurRad="2.3828923048104974e+82" dist="1.4297353828862985e+82" dir="1.6452712980283393e+97">
              <a:srgbClr val="000000">
                <a:alpha val="2.8000000000000003e+99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1042416" y="4617720"/>
            <a:ext cx="1874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Recursive resolver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042416" y="4864608"/>
            <a:ext cx="1874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router / ISP / public DNS</a:t>
            </a:r>
            <a:endParaRPr lang="en-US" sz="870" dirty="0"/>
          </a:p>
        </p:txBody>
      </p:sp>
      <p:sp>
        <p:nvSpPr>
          <p:cNvPr id="19" name="Text 17"/>
          <p:cNvSpPr/>
          <p:nvPr/>
        </p:nvSpPr>
        <p:spPr>
          <a:xfrm>
            <a:off x="932688" y="5486400"/>
            <a:ext cx="21214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2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any cache has a valid TTL, the answer returns immediately.</a:t>
            </a:r>
            <a:endParaRPr lang="en-US" sz="1020" dirty="0"/>
          </a:p>
        </p:txBody>
      </p:sp>
      <p:sp>
        <p:nvSpPr>
          <p:cNvPr id="20" name="Shape 18"/>
          <p:cNvSpPr/>
          <p:nvPr/>
        </p:nvSpPr>
        <p:spPr>
          <a:xfrm>
            <a:off x="3675888" y="1572768"/>
            <a:ext cx="7891272" cy="4434840"/>
          </a:xfrm>
          <a:prstGeom prst="roundRect">
            <a:avLst>
              <a:gd name="adj" fmla="val 2474"/>
            </a:avLst>
          </a:prstGeom>
          <a:solidFill>
            <a:srgbClr val="0D1A29"/>
          </a:solidFill>
          <a:ln w="12700">
            <a:solidFill>
              <a:srgbClr val="21405A"/>
            </a:solidFill>
            <a:prstDash val="solid"/>
          </a:ln>
          <a:effectLst>
            <a:outerShdw sx="100000" sy="100000" kx="0" ky="0" algn="bl" rotWithShape="0" blurRad="3.0262732271093317e+86" dist="1.815763936265599e+86" dir="9.871627788170037e+101">
              <a:srgbClr val="000000">
                <a:alpha val="2.8000000000000003e+104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023360" y="1865376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2A2117"/>
          </a:solidFill>
          <a:ln w="12700">
            <a:solidFill>
              <a:srgbClr val="FFB65B">
                <a:alpha val="45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096512" y="1933956"/>
            <a:ext cx="21854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B6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CACHE MISS: RECURSIVE LOOKUP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069080" y="2816352"/>
            <a:ext cx="1481328" cy="960120"/>
          </a:xfrm>
          <a:prstGeom prst="roundRect">
            <a:avLst>
              <a:gd name="adj" fmla="val 7619"/>
            </a:avLst>
          </a:prstGeom>
          <a:solidFill>
            <a:srgbClr val="0E1B2B"/>
          </a:solidFill>
          <a:ln w="16510">
            <a:solidFill>
              <a:srgbClr val="8B6CFF"/>
            </a:solidFill>
            <a:prstDash val="solid"/>
          </a:ln>
          <a:effectLst>
            <a:outerShdw sx="100000" sy="100000" kx="0" ky="0" algn="bl" rotWithShape="0" blurRad="3.8433669984288512e+90" dist="2.3060201990573107e+90" dir="5.9229766729020215e+106">
              <a:srgbClr val="000000">
                <a:alpha val="2.8e+109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4160520" y="2916936"/>
            <a:ext cx="12984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Resolver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160520" y="3163824"/>
            <a:ext cx="12984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asks on your behalf</a:t>
            </a:r>
            <a:endParaRPr lang="en-US" sz="870" dirty="0"/>
          </a:p>
        </p:txBody>
      </p:sp>
      <p:sp>
        <p:nvSpPr>
          <p:cNvPr id="26" name="Shape 24"/>
          <p:cNvSpPr/>
          <p:nvPr/>
        </p:nvSpPr>
        <p:spPr>
          <a:xfrm>
            <a:off x="5897880" y="2816352"/>
            <a:ext cx="1481328" cy="960120"/>
          </a:xfrm>
          <a:prstGeom prst="roundRect">
            <a:avLst>
              <a:gd name="adj" fmla="val 7619"/>
            </a:avLst>
          </a:prstGeom>
          <a:solidFill>
            <a:srgbClr val="0E1B2B"/>
          </a:solidFill>
          <a:ln w="16510">
            <a:solidFill>
              <a:srgbClr val="32C5FF"/>
            </a:solidFill>
            <a:prstDash val="solid"/>
          </a:ln>
          <a:effectLst>
            <a:outerShdw sx="100000" sy="100000" kx="0" ky="0" algn="bl" rotWithShape="0" blurRad="4.8810760880046414e+94" dist="2.928645652802785e+94" dir="3.553786003741213e+111">
              <a:srgbClr val="000000">
                <a:alpha val="2.8e+114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89320" y="2916936"/>
            <a:ext cx="12984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Root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989320" y="3163824"/>
            <a:ext cx="12984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where is .com?</a:t>
            </a:r>
            <a:endParaRPr lang="en-US" sz="870" dirty="0"/>
          </a:p>
        </p:txBody>
      </p:sp>
      <p:sp>
        <p:nvSpPr>
          <p:cNvPr id="29" name="Shape 27"/>
          <p:cNvSpPr/>
          <p:nvPr/>
        </p:nvSpPr>
        <p:spPr>
          <a:xfrm>
            <a:off x="7726680" y="2816352"/>
            <a:ext cx="1481328" cy="960120"/>
          </a:xfrm>
          <a:prstGeom prst="roundRect">
            <a:avLst>
              <a:gd name="adj" fmla="val 7619"/>
            </a:avLst>
          </a:prstGeom>
          <a:solidFill>
            <a:srgbClr val="0E1B2B"/>
          </a:solidFill>
          <a:ln w="16510">
            <a:solidFill>
              <a:srgbClr val="49D49D"/>
            </a:solidFill>
            <a:prstDash val="solid"/>
          </a:ln>
          <a:effectLst>
            <a:outerShdw sx="100000" sy="100000" kx="0" ky="0" algn="bl" rotWithShape="0" blurRad="6.198966631765894e+98" dist="3.7193799790595366e+98" dir="2.1322716022447277e+116">
              <a:srgbClr val="000000">
                <a:alpha val="2.8e+119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7818120" y="2916936"/>
            <a:ext cx="12984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.com TLD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7818120" y="3163824"/>
            <a:ext cx="12984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where is example.com?</a:t>
            </a:r>
            <a:endParaRPr lang="en-US" sz="870" dirty="0"/>
          </a:p>
        </p:txBody>
      </p:sp>
      <p:sp>
        <p:nvSpPr>
          <p:cNvPr id="32" name="Shape 30"/>
          <p:cNvSpPr/>
          <p:nvPr/>
        </p:nvSpPr>
        <p:spPr>
          <a:xfrm>
            <a:off x="9555480" y="2816352"/>
            <a:ext cx="1481328" cy="960120"/>
          </a:xfrm>
          <a:prstGeom prst="roundRect">
            <a:avLst>
              <a:gd name="adj" fmla="val 7619"/>
            </a:avLst>
          </a:prstGeom>
          <a:solidFill>
            <a:srgbClr val="0E1B2B"/>
          </a:solidFill>
          <a:ln w="16510">
            <a:solidFill>
              <a:srgbClr val="FFB65B"/>
            </a:solidFill>
            <a:prstDash val="solid"/>
          </a:ln>
          <a:effectLst>
            <a:outerShdw sx="100000" sy="100000" kx="0" ky="0" algn="bl" rotWithShape="0" blurRad="7.872687622342685e+102" dist="4.723612573405612e+102" dir="1.2793629613468366e+121">
              <a:srgbClr val="000000">
                <a:alpha val="2.8e+124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9646920" y="2916936"/>
            <a:ext cx="12984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Authoritative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9646920" y="3163824"/>
            <a:ext cx="12984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/ AAAA / alias answer</a:t>
            </a:r>
            <a:endParaRPr lang="en-US" sz="870" dirty="0"/>
          </a:p>
        </p:txBody>
      </p:sp>
      <p:sp>
        <p:nvSpPr>
          <p:cNvPr id="35" name="Shape 33"/>
          <p:cNvSpPr/>
          <p:nvPr/>
        </p:nvSpPr>
        <p:spPr>
          <a:xfrm>
            <a:off x="5568696" y="3282696"/>
            <a:ext cx="292608" cy="0"/>
          </a:xfrm>
          <a:prstGeom prst="line">
            <a:avLst/>
          </a:prstGeom>
          <a:noFill/>
          <a:ln w="25400">
            <a:solidFill>
              <a:srgbClr val="8B6CFF"/>
            </a:solidFill>
            <a:prstDash val="solid"/>
            <a:headEnd type="none"/>
            <a:tailEnd type="triangle"/>
          </a:ln>
        </p:spPr>
      </p:sp>
      <p:sp>
        <p:nvSpPr>
          <p:cNvPr id="36" name="Shape 34"/>
          <p:cNvSpPr/>
          <p:nvPr/>
        </p:nvSpPr>
        <p:spPr>
          <a:xfrm>
            <a:off x="7397496" y="3282696"/>
            <a:ext cx="292608" cy="0"/>
          </a:xfrm>
          <a:prstGeom prst="line">
            <a:avLst/>
          </a:prstGeom>
          <a:noFill/>
          <a:ln w="25400">
            <a:solidFill>
              <a:srgbClr val="32C5FF"/>
            </a:solidFill>
            <a:prstDash val="solid"/>
            <a:headEnd type="none"/>
            <a:tailEnd type="triangle"/>
          </a:ln>
        </p:spPr>
      </p:sp>
      <p:sp>
        <p:nvSpPr>
          <p:cNvPr id="37" name="Shape 35"/>
          <p:cNvSpPr/>
          <p:nvPr/>
        </p:nvSpPr>
        <p:spPr>
          <a:xfrm>
            <a:off x="9226296" y="3282696"/>
            <a:ext cx="292608" cy="0"/>
          </a:xfrm>
          <a:prstGeom prst="line">
            <a:avLst/>
          </a:prstGeom>
          <a:noFill/>
          <a:ln w="25400">
            <a:solidFill>
              <a:srgbClr val="49D49D"/>
            </a:solidFill>
            <a:prstDash val="solid"/>
            <a:headEnd type="none"/>
            <a:tailEnd type="triangle"/>
          </a:ln>
        </p:spPr>
      </p:sp>
      <p:sp>
        <p:nvSpPr>
          <p:cNvPr id="38" name="Shape 36"/>
          <p:cNvSpPr/>
          <p:nvPr/>
        </p:nvSpPr>
        <p:spPr>
          <a:xfrm>
            <a:off x="10287000" y="3913632"/>
            <a:ext cx="-5486400" cy="612648"/>
          </a:xfrm>
          <a:prstGeom prst="line">
            <a:avLst/>
          </a:prstGeom>
          <a:noFill/>
          <a:ln w="25400">
            <a:solidFill>
              <a:srgbClr val="FFB65B"/>
            </a:solidFill>
            <a:prstDash val="solid"/>
            <a:headEnd type="none"/>
            <a:tailEnd type="triangle"/>
          </a:ln>
        </p:spPr>
      </p:sp>
      <p:sp>
        <p:nvSpPr>
          <p:cNvPr id="39" name="Shape 37"/>
          <p:cNvSpPr/>
          <p:nvPr/>
        </p:nvSpPr>
        <p:spPr>
          <a:xfrm>
            <a:off x="4617720" y="4315968"/>
            <a:ext cx="5303520" cy="685800"/>
          </a:xfrm>
          <a:prstGeom prst="roundRect">
            <a:avLst>
              <a:gd name="adj" fmla="val 13333"/>
            </a:avLst>
          </a:prstGeom>
          <a:solidFill>
            <a:srgbClr val="101F2E"/>
          </a:solidFill>
          <a:ln w="14605">
            <a:solidFill>
              <a:srgbClr val="FFB65B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892040" y="4498848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B65B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203.0.113.42</a:t>
            </a:r>
            <a:endParaRPr lang="en-US" sz="1800" dirty="0"/>
          </a:p>
        </p:txBody>
      </p:sp>
      <p:sp>
        <p:nvSpPr>
          <p:cNvPr id="41" name="Text 39"/>
          <p:cNvSpPr/>
          <p:nvPr/>
        </p:nvSpPr>
        <p:spPr>
          <a:xfrm>
            <a:off x="6720840" y="4535424"/>
            <a:ext cx="2880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cached with a time-to-live (TTL)</a:t>
            </a:r>
            <a:endParaRPr lang="en-US" sz="1120" dirty="0"/>
          </a:p>
        </p:txBody>
      </p:sp>
      <p:sp>
        <p:nvSpPr>
          <p:cNvPr id="42" name="Text 40"/>
          <p:cNvSpPr/>
          <p:nvPr/>
        </p:nvSpPr>
        <p:spPr>
          <a:xfrm>
            <a:off x="4590288" y="5294376"/>
            <a:ext cx="5577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DNS locates a service endpoint. It does not decide the hop-by-hop internet path.</a:t>
            </a:r>
            <a:endParaRPr lang="en-US" sz="1150" dirty="0"/>
          </a:p>
        </p:txBody>
      </p:sp>
      <p:sp>
        <p:nvSpPr>
          <p:cNvPr id="43" name="Text 41"/>
          <p:cNvSpPr/>
          <p:nvPr/>
        </p:nvSpPr>
        <p:spPr>
          <a:xfrm>
            <a:off x="530352" y="6519672"/>
            <a:ext cx="3200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0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Lifecycle of a Web Request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39A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2004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30" kern="0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 NETWORK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566928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7FAFC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3. Your device reaches the local gateway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078992"/>
            <a:ext cx="10927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operating system wraps data in layers and sends a frame over Wi‑Fi or Ethernet.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4160520" cy="4434840"/>
          </a:xfrm>
          <a:prstGeom prst="roundRect">
            <a:avLst>
              <a:gd name="adj" fmla="val 2637"/>
            </a:avLst>
          </a:prstGeom>
          <a:solidFill>
            <a:srgbClr val="0D1A29"/>
          </a:solidFill>
          <a:ln w="12700">
            <a:solidFill>
              <a:srgbClr val="21405A"/>
            </a:solidFill>
            <a:prstDash val="solid"/>
          </a:ln>
          <a:effectLst>
            <a:outerShdw sx="100000" sy="100000" kx="0" ky="0" algn="bl" rotWithShape="0" blurRad="9.998313280375211e+106" dist="5.998987968225127e+106" dir="7.67617776808102e+125">
              <a:srgbClr val="000000">
                <a:alpha val="2.8e+129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32688" y="1874520"/>
            <a:ext cx="1417320" cy="310896"/>
          </a:xfrm>
          <a:prstGeom prst="roundRect">
            <a:avLst>
              <a:gd name="adj" fmla="val 50000"/>
            </a:avLst>
          </a:prstGeom>
          <a:solidFill>
            <a:srgbClr val="0D2434"/>
          </a:solidFill>
          <a:ln w="12700">
            <a:solidFill>
              <a:srgbClr val="32C5FF">
                <a:alpha val="45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05840" y="1943100"/>
            <a:ext cx="1271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ENCAPSULATION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914400" y="2487168"/>
            <a:ext cx="3429000" cy="438912"/>
          </a:xfrm>
          <a:prstGeom prst="roundRect">
            <a:avLst>
              <a:gd name="adj" fmla="val 12500"/>
            </a:avLst>
          </a:prstGeom>
          <a:solidFill>
            <a:srgbClr val="32C5FF">
              <a:alpha val="16000"/>
            </a:srgbClr>
          </a:solidFill>
          <a:ln w="13970">
            <a:solidFill>
              <a:srgbClr val="32C5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24128" y="2587752"/>
            <a:ext cx="1188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1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HTTP request</a:t>
            </a:r>
            <a:endParaRPr lang="en-US" sz="1110" dirty="0"/>
          </a:p>
        </p:txBody>
      </p:sp>
      <p:sp>
        <p:nvSpPr>
          <p:cNvPr id="10" name="Text 8"/>
          <p:cNvSpPr/>
          <p:nvPr/>
        </p:nvSpPr>
        <p:spPr>
          <a:xfrm>
            <a:off x="2267712" y="2587752"/>
            <a:ext cx="19476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6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 data</a:t>
            </a:r>
            <a:endParaRPr lang="en-US" sz="960" dirty="0"/>
          </a:p>
        </p:txBody>
      </p:sp>
      <p:sp>
        <p:nvSpPr>
          <p:cNvPr id="11" name="Shape 9"/>
          <p:cNvSpPr/>
          <p:nvPr/>
        </p:nvSpPr>
        <p:spPr>
          <a:xfrm>
            <a:off x="1051560" y="3054096"/>
            <a:ext cx="3154680" cy="438912"/>
          </a:xfrm>
          <a:prstGeom prst="roundRect">
            <a:avLst>
              <a:gd name="adj" fmla="val 12500"/>
            </a:avLst>
          </a:prstGeom>
          <a:solidFill>
            <a:srgbClr val="8B6CFF">
              <a:alpha val="16000"/>
            </a:srgbClr>
          </a:solidFill>
          <a:ln w="13970">
            <a:solidFill>
              <a:srgbClr val="8B6C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61288" y="3154680"/>
            <a:ext cx="1188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10" b="1" dirty="0">
                <a:solidFill>
                  <a:srgbClr val="8B6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TLS</a:t>
            </a:r>
            <a:endParaRPr lang="en-US" sz="1110" dirty="0"/>
          </a:p>
        </p:txBody>
      </p:sp>
      <p:sp>
        <p:nvSpPr>
          <p:cNvPr id="13" name="Text 11"/>
          <p:cNvSpPr/>
          <p:nvPr/>
        </p:nvSpPr>
        <p:spPr>
          <a:xfrm>
            <a:off x="2404872" y="3154680"/>
            <a:ext cx="16733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6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Encrypted records</a:t>
            </a:r>
            <a:endParaRPr lang="en-US" sz="960" dirty="0"/>
          </a:p>
        </p:txBody>
      </p:sp>
      <p:sp>
        <p:nvSpPr>
          <p:cNvPr id="14" name="Shape 12"/>
          <p:cNvSpPr/>
          <p:nvPr/>
        </p:nvSpPr>
        <p:spPr>
          <a:xfrm>
            <a:off x="1188720" y="3621024"/>
            <a:ext cx="2880360" cy="438912"/>
          </a:xfrm>
          <a:prstGeom prst="roundRect">
            <a:avLst>
              <a:gd name="adj" fmla="val 12500"/>
            </a:avLst>
          </a:prstGeom>
          <a:solidFill>
            <a:srgbClr val="FFB65B">
              <a:alpha val="16000"/>
            </a:srgbClr>
          </a:solidFill>
          <a:ln w="13970">
            <a:solidFill>
              <a:srgbClr val="FFB65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98448" y="3721608"/>
            <a:ext cx="1188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10" b="1" dirty="0">
                <a:solidFill>
                  <a:srgbClr val="FFB6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TCP or QUIC</a:t>
            </a:r>
            <a:endParaRPr lang="en-US" sz="1110" dirty="0"/>
          </a:p>
        </p:txBody>
      </p:sp>
      <p:sp>
        <p:nvSpPr>
          <p:cNvPr id="16" name="Text 14"/>
          <p:cNvSpPr/>
          <p:nvPr/>
        </p:nvSpPr>
        <p:spPr>
          <a:xfrm>
            <a:off x="2542032" y="3721608"/>
            <a:ext cx="1399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6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Delivery / streams</a:t>
            </a:r>
            <a:endParaRPr lang="en-US" sz="960" dirty="0"/>
          </a:p>
        </p:txBody>
      </p:sp>
      <p:sp>
        <p:nvSpPr>
          <p:cNvPr id="17" name="Shape 15"/>
          <p:cNvSpPr/>
          <p:nvPr/>
        </p:nvSpPr>
        <p:spPr>
          <a:xfrm>
            <a:off x="1325880" y="4187952"/>
            <a:ext cx="2606040" cy="438912"/>
          </a:xfrm>
          <a:prstGeom prst="roundRect">
            <a:avLst>
              <a:gd name="adj" fmla="val 12500"/>
            </a:avLst>
          </a:prstGeom>
          <a:solidFill>
            <a:srgbClr val="49D49D">
              <a:alpha val="16000"/>
            </a:srgbClr>
          </a:solidFill>
          <a:ln w="13970">
            <a:solidFill>
              <a:srgbClr val="49D49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435608" y="4288536"/>
            <a:ext cx="1188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10" b="1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IP</a:t>
            </a:r>
            <a:endParaRPr lang="en-US" sz="1110" dirty="0"/>
          </a:p>
        </p:txBody>
      </p:sp>
      <p:sp>
        <p:nvSpPr>
          <p:cNvPr id="19" name="Text 17"/>
          <p:cNvSpPr/>
          <p:nvPr/>
        </p:nvSpPr>
        <p:spPr>
          <a:xfrm>
            <a:off x="2679192" y="4288536"/>
            <a:ext cx="11247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6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 + destination IP</a:t>
            </a:r>
            <a:endParaRPr lang="en-US" sz="960" dirty="0"/>
          </a:p>
        </p:txBody>
      </p:sp>
      <p:sp>
        <p:nvSpPr>
          <p:cNvPr id="20" name="Shape 18"/>
          <p:cNvSpPr/>
          <p:nvPr/>
        </p:nvSpPr>
        <p:spPr>
          <a:xfrm>
            <a:off x="1463040" y="4754880"/>
            <a:ext cx="2331720" cy="438912"/>
          </a:xfrm>
          <a:prstGeom prst="roundRect">
            <a:avLst>
              <a:gd name="adj" fmla="val 12500"/>
            </a:avLst>
          </a:prstGeom>
          <a:solidFill>
            <a:srgbClr val="32C5FF">
              <a:alpha val="16000"/>
            </a:srgbClr>
          </a:solidFill>
          <a:ln w="13970">
            <a:solidFill>
              <a:srgbClr val="32C5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572768" y="4855464"/>
            <a:ext cx="1188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1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Wi‑Fi / Ethernet</a:t>
            </a:r>
            <a:endParaRPr lang="en-US" sz="1110" dirty="0"/>
          </a:p>
        </p:txBody>
      </p:sp>
      <p:sp>
        <p:nvSpPr>
          <p:cNvPr id="22" name="Text 20"/>
          <p:cNvSpPr/>
          <p:nvPr/>
        </p:nvSpPr>
        <p:spPr>
          <a:xfrm>
            <a:off x="2816352" y="4855464"/>
            <a:ext cx="8503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6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 frame + MAC</a:t>
            </a:r>
            <a:endParaRPr lang="en-US" sz="960" dirty="0"/>
          </a:p>
        </p:txBody>
      </p:sp>
      <p:sp>
        <p:nvSpPr>
          <p:cNvPr id="23" name="Text 21"/>
          <p:cNvSpPr/>
          <p:nvPr/>
        </p:nvSpPr>
        <p:spPr>
          <a:xfrm>
            <a:off x="932688" y="5458968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Each link can use a different frame type. The IP packet continues toward the same destination.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5001768" y="1572768"/>
            <a:ext cx="6565392" cy="4434840"/>
          </a:xfrm>
          <a:prstGeom prst="roundRect">
            <a:avLst>
              <a:gd name="adj" fmla="val 2474"/>
            </a:avLst>
          </a:prstGeom>
          <a:solidFill>
            <a:srgbClr val="0D1A29"/>
          </a:solidFill>
          <a:ln w="12700">
            <a:solidFill>
              <a:srgbClr val="21405A"/>
            </a:solidFill>
            <a:prstDash val="solid"/>
          </a:ln>
          <a:effectLst>
            <a:outerShdw sx="100000" sy="100000" kx="0" ky="0" algn="bl" rotWithShape="0" blurRad="1.2697857866076517e+111" dist="7.618714719645911e+110" dir="4.605706660848612e+130">
              <a:srgbClr val="000000">
                <a:alpha val="2.8e+134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5522976" y="2798064"/>
            <a:ext cx="1106424" cy="713232"/>
          </a:xfrm>
          <a:prstGeom prst="roundRect">
            <a:avLst>
              <a:gd name="adj" fmla="val 6410"/>
            </a:avLst>
          </a:prstGeom>
          <a:solidFill>
            <a:srgbClr val="0A1625"/>
          </a:solidFill>
          <a:ln w="19050">
            <a:solidFill>
              <a:srgbClr val="32C5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623560" y="2907792"/>
            <a:ext cx="905256" cy="502920"/>
          </a:xfrm>
          <a:prstGeom prst="rect">
            <a:avLst/>
          </a:prstGeom>
          <a:solidFill>
            <a:srgbClr val="10283A"/>
          </a:solidFill>
          <a:ln w="12700">
            <a:solidFill>
              <a:srgbClr val="10283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 rot="10800000">
            <a:off x="5413248" y="3511296"/>
            <a:ext cx="1325880" cy="201168"/>
          </a:xfrm>
          <a:prstGeom prst="trapezoid">
            <a:avLst/>
          </a:prstGeom>
          <a:solidFill>
            <a:srgbClr val="17283A"/>
          </a:solidFill>
          <a:ln w="15240">
            <a:solidFill>
              <a:srgbClr val="32C5F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34456" y="3602736"/>
            <a:ext cx="274320" cy="0"/>
          </a:xfrm>
          <a:prstGeom prst="line">
            <a:avLst/>
          </a:prstGeom>
          <a:noFill/>
          <a:ln w="15240">
            <a:solidFill>
              <a:srgbClr val="32C5F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452360" y="3090672"/>
            <a:ext cx="1261872" cy="502920"/>
          </a:xfrm>
          <a:prstGeom prst="roundRect">
            <a:avLst>
              <a:gd name="adj" fmla="val 14545"/>
            </a:avLst>
          </a:prstGeom>
          <a:solidFill>
            <a:srgbClr val="10281F"/>
          </a:solidFill>
          <a:ln w="19050">
            <a:solidFill>
              <a:srgbClr val="49D49D"/>
            </a:solidFill>
            <a:prstDash val="solid"/>
          </a:ln>
          <a:effectLst>
            <a:outerShdw sx="100000" sy="100000" kx="0" ky="0" algn="bl" rotWithShape="0" blurRad="1.6126279489917177e+115" dist="9.675767693950307e+114" dir="2.763423996509167e+135">
              <a:srgbClr val="000000">
                <a:alpha val="2.8e+139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7635240" y="3090672"/>
            <a:ext cx="0" cy="-201168"/>
          </a:xfrm>
          <a:prstGeom prst="line">
            <a:avLst/>
          </a:prstGeom>
          <a:noFill/>
          <a:ln w="17780">
            <a:solidFill>
              <a:srgbClr val="49D49D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531352" y="3090672"/>
            <a:ext cx="0" cy="-201168"/>
          </a:xfrm>
          <a:prstGeom prst="line">
            <a:avLst/>
          </a:prstGeom>
          <a:noFill/>
          <a:ln w="17780">
            <a:solidFill>
              <a:srgbClr val="49D49D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761061" y="3291840"/>
            <a:ext cx="64008" cy="64008"/>
          </a:xfrm>
          <a:prstGeom prst="ellipse">
            <a:avLst/>
          </a:prstGeom>
          <a:solidFill>
            <a:srgbClr val="49D49D"/>
          </a:solidFill>
          <a:ln w="12700">
            <a:solidFill>
              <a:srgbClr val="49D49D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8051292" y="3291840"/>
            <a:ext cx="64008" cy="64008"/>
          </a:xfrm>
          <a:prstGeom prst="ellipse">
            <a:avLst/>
          </a:prstGeom>
          <a:solidFill>
            <a:srgbClr val="49D49D"/>
          </a:solidFill>
          <a:ln w="12700">
            <a:solidFill>
              <a:srgbClr val="49D49D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341523" y="3291840"/>
            <a:ext cx="64008" cy="64008"/>
          </a:xfrm>
          <a:prstGeom prst="ellipse">
            <a:avLst/>
          </a:prstGeom>
          <a:solidFill>
            <a:srgbClr val="49D49D"/>
          </a:solidFill>
          <a:ln w="12700">
            <a:solidFill>
              <a:srgbClr val="49D49D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9738360" y="2670048"/>
            <a:ext cx="1417320" cy="914400"/>
          </a:xfrm>
          <a:prstGeom prst="cloud">
            <a:avLst/>
          </a:prstGeom>
          <a:solidFill>
            <a:srgbClr val="0F2538"/>
          </a:solidFill>
          <a:ln w="16510">
            <a:solidFill>
              <a:srgbClr val="8B6CFF"/>
            </a:solidFill>
            <a:prstDash val="solid"/>
          </a:ln>
          <a:effectLst>
            <a:outerShdw sx="100000" sy="100000" kx="0" ky="0" algn="bl" rotWithShape="0" blurRad="2.0480374952194813e+119" dist="1.2288224971316889e+119" dir="1.6580543979055002e+140">
              <a:srgbClr val="000000">
                <a:alpha val="2.7999999999999997e+144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6812280" y="3246120"/>
            <a:ext cx="576072" cy="0"/>
          </a:xfrm>
          <a:prstGeom prst="line">
            <a:avLst/>
          </a:prstGeom>
          <a:noFill/>
          <a:ln w="27940">
            <a:solidFill>
              <a:srgbClr val="32C5FF"/>
            </a:solidFill>
            <a:prstDash val="solid"/>
            <a:headEnd type="none"/>
            <a:tailEnd type="triangle"/>
          </a:ln>
        </p:spPr>
      </p:sp>
      <p:sp>
        <p:nvSpPr>
          <p:cNvPr id="37" name="Shape 35"/>
          <p:cNvSpPr/>
          <p:nvPr/>
        </p:nvSpPr>
        <p:spPr>
          <a:xfrm>
            <a:off x="8778240" y="3246120"/>
            <a:ext cx="896112" cy="0"/>
          </a:xfrm>
          <a:prstGeom prst="line">
            <a:avLst/>
          </a:prstGeom>
          <a:noFill/>
          <a:ln w="27940">
            <a:solidFill>
              <a:srgbClr val="49D49D"/>
            </a:solidFill>
            <a:prstDash val="solid"/>
            <a:headEnd type="none"/>
            <a:tailEnd type="triangle"/>
          </a:ln>
        </p:spPr>
      </p:sp>
      <p:sp>
        <p:nvSpPr>
          <p:cNvPr id="38" name="Text 36"/>
          <p:cNvSpPr/>
          <p:nvPr/>
        </p:nvSpPr>
        <p:spPr>
          <a:xfrm>
            <a:off x="5239512" y="3995928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8DE2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Private IP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8DE2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192.168.1.20</a:t>
            </a:r>
            <a:endParaRPr lang="en-US" sz="1050" dirty="0"/>
          </a:p>
        </p:txBody>
      </p:sp>
      <p:sp>
        <p:nvSpPr>
          <p:cNvPr id="39" name="Text 37"/>
          <p:cNvSpPr/>
          <p:nvPr/>
        </p:nvSpPr>
        <p:spPr>
          <a:xfrm>
            <a:off x="7159752" y="399592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Home gateway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 NAT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9555480" y="3995928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8B6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ISP network</a:t>
            </a:r>
            <a:endParaRPr lang="en-US" sz="1050" dirty="0"/>
          </a:p>
        </p:txBody>
      </p:sp>
      <p:sp>
        <p:nvSpPr>
          <p:cNvPr id="41" name="Shape 39"/>
          <p:cNvSpPr/>
          <p:nvPr/>
        </p:nvSpPr>
        <p:spPr>
          <a:xfrm>
            <a:off x="6355080" y="2148840"/>
            <a:ext cx="1051560" cy="310896"/>
          </a:xfrm>
          <a:prstGeom prst="roundRect">
            <a:avLst>
              <a:gd name="adj" fmla="val 50000"/>
            </a:avLst>
          </a:prstGeom>
          <a:solidFill>
            <a:srgbClr val="0D2434"/>
          </a:solidFill>
          <a:ln w="12700">
            <a:solidFill>
              <a:srgbClr val="32C5FF">
                <a:alpha val="45000"/>
              </a:srgbClr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428232" y="2217420"/>
            <a:ext cx="9052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ARP / ND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5248656" y="1874520"/>
            <a:ext cx="3246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2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Find the gateway’s local MAC address</a:t>
            </a:r>
            <a:endParaRPr lang="en-US" sz="1120" dirty="0"/>
          </a:p>
        </p:txBody>
      </p:sp>
      <p:sp>
        <p:nvSpPr>
          <p:cNvPr id="44" name="Shape 42"/>
          <p:cNvSpPr/>
          <p:nvPr/>
        </p:nvSpPr>
        <p:spPr>
          <a:xfrm>
            <a:off x="7534656" y="4718304"/>
            <a:ext cx="1325880" cy="310896"/>
          </a:xfrm>
          <a:prstGeom prst="roundRect">
            <a:avLst>
              <a:gd name="adj" fmla="val 50000"/>
            </a:avLst>
          </a:prstGeom>
          <a:solidFill>
            <a:srgbClr val="10261E"/>
          </a:solidFill>
          <a:ln w="12700">
            <a:solidFill>
              <a:srgbClr val="49D49D">
                <a:alpha val="45000"/>
              </a:srgbClr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607808" y="4786884"/>
            <a:ext cx="11795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 MAPPING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6583680" y="5175504"/>
            <a:ext cx="3337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4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192.168.1.20:53014  →  public-ip:62001</a:t>
            </a:r>
            <a:endParaRPr lang="en-US" sz="1040" dirty="0"/>
          </a:p>
        </p:txBody>
      </p:sp>
      <p:sp>
        <p:nvSpPr>
          <p:cNvPr id="47" name="Text 45"/>
          <p:cNvSpPr/>
          <p:nvPr/>
        </p:nvSpPr>
        <p:spPr>
          <a:xfrm>
            <a:off x="5742432" y="5504688"/>
            <a:ext cx="4983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4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router rewrites the private source address/port and remembers how to map the reply back.</a:t>
            </a:r>
            <a:endParaRPr lang="en-US" sz="1040" dirty="0"/>
          </a:p>
        </p:txBody>
      </p:sp>
      <p:sp>
        <p:nvSpPr>
          <p:cNvPr id="48" name="Text 46"/>
          <p:cNvSpPr/>
          <p:nvPr/>
        </p:nvSpPr>
        <p:spPr>
          <a:xfrm>
            <a:off x="530352" y="6519672"/>
            <a:ext cx="3200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0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Lifecycle of a Web Request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39A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2004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30" kern="0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INTERNET ROUTING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566928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7FAFC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4. Routers move packets across the internet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078992"/>
            <a:ext cx="10927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 router chooses a next hop; no single machine plans the entire journey.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11000232" cy="3154680"/>
          </a:xfrm>
          <a:prstGeom prst="roundRect">
            <a:avLst>
              <a:gd name="adj" fmla="val 3478"/>
            </a:avLst>
          </a:prstGeom>
          <a:solidFill>
            <a:srgbClr val="0D1A29"/>
          </a:solidFill>
          <a:ln w="12700">
            <a:solidFill>
              <a:srgbClr val="21405A"/>
            </a:solidFill>
            <a:prstDash val="solid"/>
          </a:ln>
          <a:effectLst>
            <a:outerShdw sx="100000" sy="100000" kx="0" ky="0" algn="bl" rotWithShape="0" blurRad="2.6010076189287412e+123" dist="1.5606045713572448e+123" dir="9.948326387433002e+144">
              <a:srgbClr val="000000">
                <a:alpha val="2.8e+149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68680" y="2404872"/>
            <a:ext cx="960120" cy="841248"/>
          </a:xfrm>
          <a:prstGeom prst="hexagon">
            <a:avLst/>
          </a:prstGeom>
          <a:solidFill>
            <a:srgbClr val="49D49D">
              <a:alpha val="18000"/>
            </a:srgbClr>
          </a:solidFill>
          <a:ln w="16510">
            <a:solidFill>
              <a:srgbClr val="49D49D"/>
            </a:solidFill>
            <a:prstDash val="solid"/>
          </a:ln>
          <a:effectLst>
            <a:outerShdw sx="100000" sy="100000" kx="0" ky="0" algn="bl" rotWithShape="0" blurRad="3.303279676039501e+127" dist="1.9819678056237007e+127" dir="5.968995832459801e+149">
              <a:srgbClr val="000000">
                <a:alpha val="2.8e+154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60120" y="2551176"/>
            <a:ext cx="777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Home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41832" y="2807208"/>
            <a:ext cx="81381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Gateway</a:t>
            </a:r>
            <a:endParaRPr lang="en-US" sz="860" dirty="0"/>
          </a:p>
        </p:txBody>
      </p:sp>
      <p:sp>
        <p:nvSpPr>
          <p:cNvPr id="9" name="Shape 7"/>
          <p:cNvSpPr/>
          <p:nvPr/>
        </p:nvSpPr>
        <p:spPr>
          <a:xfrm>
            <a:off x="1810512" y="2825496"/>
            <a:ext cx="448056" cy="0"/>
          </a:xfrm>
          <a:prstGeom prst="line">
            <a:avLst/>
          </a:prstGeom>
          <a:noFill/>
          <a:ln w="21590">
            <a:solidFill>
              <a:srgbClr val="536B81"/>
            </a:solidFill>
            <a:prstDash val="solid"/>
            <a:headEnd type="non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1924812" y="2432304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2304288" y="2404872"/>
            <a:ext cx="960120" cy="841248"/>
          </a:xfrm>
          <a:prstGeom prst="hexagon">
            <a:avLst/>
          </a:prstGeom>
          <a:solidFill>
            <a:srgbClr val="32C5FF">
              <a:alpha val="18000"/>
            </a:srgbClr>
          </a:solidFill>
          <a:ln w="16510">
            <a:solidFill>
              <a:srgbClr val="32C5FF"/>
            </a:solidFill>
            <a:prstDash val="solid"/>
          </a:ln>
          <a:effectLst>
            <a:outerShdw sx="100000" sy="100000" kx="0" ky="0" algn="bl" rotWithShape="0" blurRad="4.195165188570166e+131" dist="2.5170991131421e+131" dir="3.581397499475881e+154">
              <a:srgbClr val="000000">
                <a:alpha val="2.8e+159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395728" y="2551176"/>
            <a:ext cx="777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ISP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377440" y="2807208"/>
            <a:ext cx="81381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Access</a:t>
            </a:r>
            <a:endParaRPr lang="en-US" sz="860" dirty="0"/>
          </a:p>
        </p:txBody>
      </p:sp>
      <p:sp>
        <p:nvSpPr>
          <p:cNvPr id="14" name="Shape 12"/>
          <p:cNvSpPr/>
          <p:nvPr/>
        </p:nvSpPr>
        <p:spPr>
          <a:xfrm>
            <a:off x="3246120" y="2825496"/>
            <a:ext cx="530352" cy="0"/>
          </a:xfrm>
          <a:prstGeom prst="line">
            <a:avLst/>
          </a:prstGeom>
          <a:noFill/>
          <a:ln w="21590">
            <a:solidFill>
              <a:srgbClr val="536B81"/>
            </a:solidFill>
            <a:prstDash val="solid"/>
            <a:headEnd type="none"/>
            <a:tailEnd type="triangle"/>
          </a:ln>
        </p:spPr>
      </p:sp>
      <p:sp>
        <p:nvSpPr>
          <p:cNvPr id="15" name="Text 13"/>
          <p:cNvSpPr/>
          <p:nvPr/>
        </p:nvSpPr>
        <p:spPr>
          <a:xfrm>
            <a:off x="3401568" y="2432304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822192" y="2404872"/>
            <a:ext cx="960120" cy="841248"/>
          </a:xfrm>
          <a:prstGeom prst="hexagon">
            <a:avLst/>
          </a:prstGeom>
          <a:solidFill>
            <a:srgbClr val="32C5FF">
              <a:alpha val="18000"/>
            </a:srgbClr>
          </a:solidFill>
          <a:ln w="16510">
            <a:solidFill>
              <a:srgbClr val="32C5FF"/>
            </a:solidFill>
            <a:prstDash val="solid"/>
          </a:ln>
          <a:effectLst>
            <a:outerShdw sx="100000" sy="100000" kx="0" ky="0" algn="bl" rotWithShape="0" blurRad="5.327859789484111e+135" dist="3.1967158736904665e+135" dir="2.1488384996855287e+159">
              <a:srgbClr val="000000">
                <a:alpha val="2.8e+164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3913632" y="2551176"/>
            <a:ext cx="777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ISP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895344" y="2807208"/>
            <a:ext cx="81381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Core</a:t>
            </a:r>
            <a:endParaRPr lang="en-US" sz="860" dirty="0"/>
          </a:p>
        </p:txBody>
      </p:sp>
      <p:sp>
        <p:nvSpPr>
          <p:cNvPr id="19" name="Shape 17"/>
          <p:cNvSpPr/>
          <p:nvPr/>
        </p:nvSpPr>
        <p:spPr>
          <a:xfrm>
            <a:off x="4764024" y="2825496"/>
            <a:ext cx="612648" cy="0"/>
          </a:xfrm>
          <a:prstGeom prst="line">
            <a:avLst/>
          </a:prstGeom>
          <a:noFill/>
          <a:ln w="21590">
            <a:solidFill>
              <a:srgbClr val="536B81"/>
            </a:solidFill>
            <a:prstDash val="solid"/>
            <a:headEnd type="none"/>
            <a:tailEnd type="triangle"/>
          </a:ln>
        </p:spPr>
      </p:sp>
      <p:sp>
        <p:nvSpPr>
          <p:cNvPr id="20" name="Text 18"/>
          <p:cNvSpPr/>
          <p:nvPr/>
        </p:nvSpPr>
        <p:spPr>
          <a:xfrm>
            <a:off x="4960620" y="2432304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5422392" y="2404872"/>
            <a:ext cx="960120" cy="841248"/>
          </a:xfrm>
          <a:prstGeom prst="hexagon">
            <a:avLst/>
          </a:prstGeom>
          <a:solidFill>
            <a:srgbClr val="8B6CFF">
              <a:alpha val="18000"/>
            </a:srgbClr>
          </a:solidFill>
          <a:ln w="16510">
            <a:solidFill>
              <a:srgbClr val="8B6CFF"/>
            </a:solidFill>
            <a:prstDash val="solid"/>
          </a:ln>
          <a:effectLst>
            <a:outerShdw sx="100000" sy="100000" kx="0" ky="0" algn="bl" rotWithShape="0" blurRad="6.766381932644821e+139" dist="4.0598291595868927e+139" dir="1.2893030998113172e+164">
              <a:srgbClr val="000000">
                <a:alpha val="2.8e+169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5513832" y="2551176"/>
            <a:ext cx="777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Transit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495544" y="2807208"/>
            <a:ext cx="81381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8B6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 64520</a:t>
            </a:r>
            <a:endParaRPr lang="en-US" sz="860" dirty="0"/>
          </a:p>
        </p:txBody>
      </p:sp>
      <p:sp>
        <p:nvSpPr>
          <p:cNvPr id="24" name="Shape 22"/>
          <p:cNvSpPr/>
          <p:nvPr/>
        </p:nvSpPr>
        <p:spPr>
          <a:xfrm>
            <a:off x="6364224" y="2825496"/>
            <a:ext cx="594360" cy="0"/>
          </a:xfrm>
          <a:prstGeom prst="line">
            <a:avLst/>
          </a:prstGeom>
          <a:noFill/>
          <a:ln w="21590">
            <a:solidFill>
              <a:srgbClr val="536B81"/>
            </a:solidFill>
            <a:prstDash val="solid"/>
            <a:headEnd type="none"/>
            <a:tailEnd type="triangle"/>
          </a:ln>
        </p:spPr>
      </p:sp>
      <p:sp>
        <p:nvSpPr>
          <p:cNvPr id="25" name="Text 23"/>
          <p:cNvSpPr/>
          <p:nvPr/>
        </p:nvSpPr>
        <p:spPr>
          <a:xfrm>
            <a:off x="6551676" y="2432304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7004304" y="2404872"/>
            <a:ext cx="960120" cy="841248"/>
          </a:xfrm>
          <a:prstGeom prst="hexagon">
            <a:avLst/>
          </a:prstGeom>
          <a:solidFill>
            <a:srgbClr val="FFB65B">
              <a:alpha val="18000"/>
            </a:srgbClr>
          </a:solidFill>
          <a:ln w="16510">
            <a:solidFill>
              <a:srgbClr val="FFB65B"/>
            </a:solidFill>
            <a:prstDash val="solid"/>
          </a:ln>
          <a:effectLst>
            <a:outerShdw sx="100000" sy="100000" kx="0" ky="0" algn="bl" rotWithShape="0" blurRad="8.593305054458923e+143" dist="5.1559830326753536e+143" dir="7.735818598867904e+168">
              <a:srgbClr val="000000">
                <a:alpha val="2.8000000000000004e+174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7095744" y="2551176"/>
            <a:ext cx="777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Peering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7077456" y="2807208"/>
            <a:ext cx="81381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FFB6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Exchange</a:t>
            </a:r>
            <a:endParaRPr lang="en-US" sz="860" dirty="0"/>
          </a:p>
        </p:txBody>
      </p:sp>
      <p:sp>
        <p:nvSpPr>
          <p:cNvPr id="29" name="Shape 27"/>
          <p:cNvSpPr/>
          <p:nvPr/>
        </p:nvSpPr>
        <p:spPr>
          <a:xfrm>
            <a:off x="7946136" y="2825496"/>
            <a:ext cx="557784" cy="0"/>
          </a:xfrm>
          <a:prstGeom prst="line">
            <a:avLst/>
          </a:prstGeom>
          <a:noFill/>
          <a:ln w="21590">
            <a:solidFill>
              <a:srgbClr val="536B81"/>
            </a:solidFill>
            <a:prstDash val="solid"/>
            <a:headEnd type="none"/>
            <a:tailEnd type="triangle"/>
          </a:ln>
        </p:spPr>
      </p:sp>
      <p:sp>
        <p:nvSpPr>
          <p:cNvPr id="30" name="Text 28"/>
          <p:cNvSpPr/>
          <p:nvPr/>
        </p:nvSpPr>
        <p:spPr>
          <a:xfrm>
            <a:off x="8115300" y="2432304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8549640" y="2404872"/>
            <a:ext cx="960120" cy="841248"/>
          </a:xfrm>
          <a:prstGeom prst="hexagon">
            <a:avLst/>
          </a:prstGeom>
          <a:solidFill>
            <a:srgbClr val="8B6CFF">
              <a:alpha val="18000"/>
            </a:srgbClr>
          </a:solidFill>
          <a:ln w="16510">
            <a:solidFill>
              <a:srgbClr val="8B6CFF"/>
            </a:solidFill>
            <a:prstDash val="solid"/>
          </a:ln>
          <a:effectLst>
            <a:outerShdw sx="100000" sy="100000" kx="0" ky="0" algn="bl" rotWithShape="0" blurRad="1.0913497419162833e+148" dist="6.548098451497699e+147" dir="4.6414911593207425e+173">
              <a:srgbClr val="000000">
                <a:alpha val="2.8000000000000006e+179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8641080" y="2551176"/>
            <a:ext cx="777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CDN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8622792" y="2807208"/>
            <a:ext cx="81381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8B6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 64530</a:t>
            </a:r>
            <a:endParaRPr lang="en-US" sz="860" dirty="0"/>
          </a:p>
        </p:txBody>
      </p:sp>
      <p:sp>
        <p:nvSpPr>
          <p:cNvPr id="34" name="Shape 32"/>
          <p:cNvSpPr/>
          <p:nvPr/>
        </p:nvSpPr>
        <p:spPr>
          <a:xfrm>
            <a:off x="9491472" y="2825496"/>
            <a:ext cx="521208" cy="0"/>
          </a:xfrm>
          <a:prstGeom prst="line">
            <a:avLst/>
          </a:prstGeom>
          <a:noFill/>
          <a:ln w="21590">
            <a:solidFill>
              <a:srgbClr val="536B81"/>
            </a:solidFill>
            <a:prstDash val="solid"/>
            <a:headEnd type="none"/>
            <a:tailEnd type="triangle"/>
          </a:ln>
        </p:spPr>
      </p:sp>
      <p:sp>
        <p:nvSpPr>
          <p:cNvPr id="35" name="Text 33"/>
          <p:cNvSpPr/>
          <p:nvPr/>
        </p:nvSpPr>
        <p:spPr>
          <a:xfrm>
            <a:off x="9642348" y="2432304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10058400" y="2404872"/>
            <a:ext cx="960120" cy="841248"/>
          </a:xfrm>
          <a:prstGeom prst="hexagon">
            <a:avLst/>
          </a:prstGeom>
          <a:solidFill>
            <a:srgbClr val="49D49D">
              <a:alpha val="18000"/>
            </a:srgbClr>
          </a:solidFill>
          <a:ln w="16510">
            <a:solidFill>
              <a:srgbClr val="49D49D"/>
            </a:solidFill>
            <a:prstDash val="solid"/>
          </a:ln>
          <a:effectLst>
            <a:outerShdw sx="100000" sy="100000" kx="0" ky="0" algn="bl" rotWithShape="0" blurRad="1.38601417223368e+152" dist="8.316085033402077e+151" dir="2.7848946955924455e+178">
              <a:srgbClr val="000000">
                <a:alpha val="2.8000000000000007e+184"/>
              </a:srgbClr>
            </a:outerShdw>
          </a:effectLst>
        </p:spPr>
      </p:sp>
      <p:sp>
        <p:nvSpPr>
          <p:cNvPr id="37" name="Text 35"/>
          <p:cNvSpPr/>
          <p:nvPr/>
        </p:nvSpPr>
        <p:spPr>
          <a:xfrm>
            <a:off x="10149840" y="2551176"/>
            <a:ext cx="777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Edge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10131552" y="2807208"/>
            <a:ext cx="81381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PoP</a:t>
            </a:r>
            <a:endParaRPr lang="en-US" sz="860" dirty="0"/>
          </a:p>
        </p:txBody>
      </p:sp>
      <p:sp>
        <p:nvSpPr>
          <p:cNvPr id="39" name="Text 37"/>
          <p:cNvSpPr/>
          <p:nvPr/>
        </p:nvSpPr>
        <p:spPr>
          <a:xfrm>
            <a:off x="4187952" y="3877056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B65B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Destination prefix: 203.0.113.0/24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3035808" y="4242816"/>
            <a:ext cx="6263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Each hop consults a routing table and forwards the packet to a neighboring router.</a:t>
            </a:r>
            <a:endParaRPr lang="en-US" sz="1120" dirty="0"/>
          </a:p>
        </p:txBody>
      </p:sp>
      <p:sp>
        <p:nvSpPr>
          <p:cNvPr id="41" name="Shape 39"/>
          <p:cNvSpPr/>
          <p:nvPr/>
        </p:nvSpPr>
        <p:spPr>
          <a:xfrm>
            <a:off x="566928" y="5020056"/>
            <a:ext cx="2532888" cy="914400"/>
          </a:xfrm>
          <a:prstGeom prst="roundRect">
            <a:avLst>
              <a:gd name="adj" fmla="val 9000"/>
            </a:avLst>
          </a:prstGeom>
          <a:solidFill>
            <a:srgbClr val="0E1B2B"/>
          </a:solidFill>
          <a:ln w="12700">
            <a:solidFill>
              <a:srgbClr val="32C5FF"/>
            </a:solidFill>
            <a:prstDash val="solid"/>
          </a:ln>
          <a:effectLst>
            <a:outerShdw sx="100000" sy="100000" kx="0" ky="0" algn="bl" rotWithShape="0" blurRad="1.7602379987367734e+156" dist="1.0561427992420638e+156" dir="1.6709368173554673e+183">
              <a:srgbClr val="000000">
                <a:alpha val="2.8000000000000006e+189"/>
              </a:srgbClr>
            </a:outerShdw>
          </a:effectLst>
        </p:spPr>
      </p:sp>
      <p:sp>
        <p:nvSpPr>
          <p:cNvPr id="42" name="Text 40"/>
          <p:cNvSpPr/>
          <p:nvPr/>
        </p:nvSpPr>
        <p:spPr>
          <a:xfrm>
            <a:off x="713232" y="5202936"/>
            <a:ext cx="2240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Routing table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713232" y="5468112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Longest-prefix match chooses the next hop.</a:t>
            </a:r>
            <a:endParaRPr lang="en-US" sz="980" dirty="0"/>
          </a:p>
        </p:txBody>
      </p:sp>
      <p:sp>
        <p:nvSpPr>
          <p:cNvPr id="44" name="Shape 42"/>
          <p:cNvSpPr/>
          <p:nvPr/>
        </p:nvSpPr>
        <p:spPr>
          <a:xfrm>
            <a:off x="3337560" y="5020056"/>
            <a:ext cx="2532888" cy="914400"/>
          </a:xfrm>
          <a:prstGeom prst="roundRect">
            <a:avLst>
              <a:gd name="adj" fmla="val 9000"/>
            </a:avLst>
          </a:prstGeom>
          <a:solidFill>
            <a:srgbClr val="0E1B2B"/>
          </a:solidFill>
          <a:ln w="12700">
            <a:solidFill>
              <a:srgbClr val="8B6CFF"/>
            </a:solidFill>
            <a:prstDash val="solid"/>
          </a:ln>
          <a:effectLst>
            <a:outerShdw sx="100000" sy="100000" kx="0" ky="0" algn="bl" rotWithShape="0" blurRad="2.235502258395702e+160" dist="1.341301355037421e+160" dir="1.0025620904132804e+188">
              <a:srgbClr val="000000">
                <a:alpha val="2.8000000000000004e+194"/>
              </a:srgbClr>
            </a:outerShdw>
          </a:effectLst>
        </p:spPr>
      </p:sp>
      <p:sp>
        <p:nvSpPr>
          <p:cNvPr id="45" name="Text 43"/>
          <p:cNvSpPr/>
          <p:nvPr/>
        </p:nvSpPr>
        <p:spPr>
          <a:xfrm>
            <a:off x="3483864" y="5202936"/>
            <a:ext cx="2240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B6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BGP</a:t>
            </a:r>
            <a:endParaRPr lang="en-US" sz="1200" dirty="0"/>
          </a:p>
        </p:txBody>
      </p:sp>
      <p:sp>
        <p:nvSpPr>
          <p:cNvPr id="46" name="Text 44"/>
          <p:cNvSpPr/>
          <p:nvPr/>
        </p:nvSpPr>
        <p:spPr>
          <a:xfrm>
            <a:off x="3483864" y="5468112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Networks advertise which IP prefixes they can reach.</a:t>
            </a:r>
            <a:endParaRPr lang="en-US" sz="980" dirty="0"/>
          </a:p>
        </p:txBody>
      </p:sp>
      <p:sp>
        <p:nvSpPr>
          <p:cNvPr id="47" name="Shape 45"/>
          <p:cNvSpPr/>
          <p:nvPr/>
        </p:nvSpPr>
        <p:spPr>
          <a:xfrm>
            <a:off x="6108192" y="5020056"/>
            <a:ext cx="2532888" cy="914400"/>
          </a:xfrm>
          <a:prstGeom prst="roundRect">
            <a:avLst>
              <a:gd name="adj" fmla="val 9000"/>
            </a:avLst>
          </a:prstGeom>
          <a:solidFill>
            <a:srgbClr val="0E1B2B"/>
          </a:solidFill>
          <a:ln w="12700">
            <a:solidFill>
              <a:srgbClr val="FFB65B"/>
            </a:solidFill>
            <a:prstDash val="solid"/>
          </a:ln>
          <a:effectLst>
            <a:outerShdw sx="100000" sy="100000" kx="0" ky="0" algn="bl" rotWithShape="0" blurRad="2.8390878681625417e+164" dist="1.7034527208975248e+164" dir="6.015372542479682e+192">
              <a:srgbClr val="000000">
                <a:alpha val="2.8000000000000005e+199"/>
              </a:srgbClr>
            </a:outerShdw>
          </a:effectLst>
        </p:spPr>
      </p:sp>
      <p:sp>
        <p:nvSpPr>
          <p:cNvPr id="48" name="Text 46"/>
          <p:cNvSpPr/>
          <p:nvPr/>
        </p:nvSpPr>
        <p:spPr>
          <a:xfrm>
            <a:off x="6254496" y="5202936"/>
            <a:ext cx="2240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B6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Hop limit</a:t>
            </a:r>
            <a:endParaRPr lang="en-US" sz="1200" dirty="0"/>
          </a:p>
        </p:txBody>
      </p:sp>
      <p:sp>
        <p:nvSpPr>
          <p:cNvPr id="49" name="Text 47"/>
          <p:cNvSpPr/>
          <p:nvPr/>
        </p:nvSpPr>
        <p:spPr>
          <a:xfrm>
            <a:off x="6254496" y="5468112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TTL / Hop Limit prevents packets looping forever.</a:t>
            </a:r>
            <a:endParaRPr lang="en-US" sz="980" dirty="0"/>
          </a:p>
        </p:txBody>
      </p:sp>
      <p:sp>
        <p:nvSpPr>
          <p:cNvPr id="50" name="Shape 48"/>
          <p:cNvSpPr/>
          <p:nvPr/>
        </p:nvSpPr>
        <p:spPr>
          <a:xfrm>
            <a:off x="8878824" y="5020056"/>
            <a:ext cx="2532888" cy="914400"/>
          </a:xfrm>
          <a:prstGeom prst="roundRect">
            <a:avLst>
              <a:gd name="adj" fmla="val 9000"/>
            </a:avLst>
          </a:prstGeom>
          <a:solidFill>
            <a:srgbClr val="0E1B2B"/>
          </a:solidFill>
          <a:ln w="12700">
            <a:solidFill>
              <a:srgbClr val="49D49D"/>
            </a:solidFill>
            <a:prstDash val="solid"/>
          </a:ln>
          <a:effectLst>
            <a:outerShdw sx="100000" sy="100000" kx="0" ky="0" algn="bl" rotWithShape="0" blurRad="3.605641592566428e+168" dist="2.1633849555398564e+168" dir="3.6092235254878095e+197">
              <a:srgbClr val="000000">
                <a:alpha val="2.800000000000001e+204"/>
              </a:srgbClr>
            </a:outerShdw>
          </a:effectLst>
        </p:spPr>
      </p:sp>
      <p:sp>
        <p:nvSpPr>
          <p:cNvPr id="51" name="Text 49"/>
          <p:cNvSpPr/>
          <p:nvPr/>
        </p:nvSpPr>
        <p:spPr>
          <a:xfrm>
            <a:off x="9025128" y="5202936"/>
            <a:ext cx="2240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Asymmetry</a:t>
            </a:r>
            <a:endParaRPr lang="en-US" sz="1200" dirty="0"/>
          </a:p>
        </p:txBody>
      </p:sp>
      <p:sp>
        <p:nvSpPr>
          <p:cNvPr id="52" name="Text 50"/>
          <p:cNvSpPr/>
          <p:nvPr/>
        </p:nvSpPr>
        <p:spPr>
          <a:xfrm>
            <a:off x="9025128" y="5468112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response may take a different route back.</a:t>
            </a:r>
            <a:endParaRPr lang="en-US" sz="980" dirty="0"/>
          </a:p>
        </p:txBody>
      </p:sp>
      <p:sp>
        <p:nvSpPr>
          <p:cNvPr id="53" name="Text 51"/>
          <p:cNvSpPr/>
          <p:nvPr/>
        </p:nvSpPr>
        <p:spPr>
          <a:xfrm>
            <a:off x="530352" y="6519672"/>
            <a:ext cx="3200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0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Lifecycle of a Web Request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39A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2004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30" kern="0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TRANSPORT + SECURITY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566928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7FAFC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5. The client establishes a secure connection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078992"/>
            <a:ext cx="10927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exact handshake depends on whether the site uses HTTP/1.1, HTTP/2, or HTTP/3.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5486400" cy="4480560"/>
          </a:xfrm>
          <a:prstGeom prst="roundRect">
            <a:avLst>
              <a:gd name="adj" fmla="val 2449"/>
            </a:avLst>
          </a:prstGeom>
          <a:solidFill>
            <a:srgbClr val="0D1A29"/>
          </a:solidFill>
          <a:ln w="12700">
            <a:solidFill>
              <a:srgbClr val="21405A"/>
            </a:solidFill>
            <a:prstDash val="solid"/>
          </a:ln>
          <a:effectLst>
            <a:outerShdw sx="100000" sy="100000" kx="0" ky="0" algn="bl" rotWithShape="0" blurRad="4.579164822559364e+172" dist="2.7474988935356176e+172" dir="2.1655341152926858e+202">
              <a:srgbClr val="000000">
                <a:alpha val="2.800000000000001e+209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263640" y="1572768"/>
            <a:ext cx="5303520" cy="4480560"/>
          </a:xfrm>
          <a:prstGeom prst="roundRect">
            <a:avLst>
              <a:gd name="adj" fmla="val 2449"/>
            </a:avLst>
          </a:prstGeom>
          <a:solidFill>
            <a:srgbClr val="0D1A29"/>
          </a:solidFill>
          <a:ln w="12700">
            <a:solidFill>
              <a:srgbClr val="21405A"/>
            </a:solidFill>
            <a:prstDash val="solid"/>
          </a:ln>
          <a:effectLst>
            <a:outerShdw sx="100000" sy="100000" kx="0" ky="0" algn="bl" rotWithShape="0" blurRad="5.815539324650392e+176" dist="3.489323594790234e+176" dir="1.2993204691756116e+207">
              <a:srgbClr val="000000">
                <a:alpha val="2.8000000000000007e+214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96112" y="1865376"/>
            <a:ext cx="1993392" cy="310896"/>
          </a:xfrm>
          <a:prstGeom prst="roundRect">
            <a:avLst>
              <a:gd name="adj" fmla="val 50000"/>
            </a:avLst>
          </a:prstGeom>
          <a:solidFill>
            <a:srgbClr val="0D2434"/>
          </a:solidFill>
          <a:ln w="12700">
            <a:solidFill>
              <a:srgbClr val="32C5FF">
                <a:alpha val="45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9264" y="1933956"/>
            <a:ext cx="184708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HTTP/1.1 OR HTTP/2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6601968" y="1865376"/>
            <a:ext cx="1024128" cy="310896"/>
          </a:xfrm>
          <a:prstGeom prst="roundRect">
            <a:avLst>
              <a:gd name="adj" fmla="val 50000"/>
            </a:avLst>
          </a:prstGeom>
          <a:solidFill>
            <a:srgbClr val="2A2117"/>
          </a:solidFill>
          <a:ln w="12700">
            <a:solidFill>
              <a:srgbClr val="FFB65B">
                <a:alpha val="4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75120" y="1933956"/>
            <a:ext cx="8778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B6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HTTP/3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1033272" y="2340864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526280" y="2340864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Server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1536192" y="2660904"/>
            <a:ext cx="0" cy="2468880"/>
          </a:xfrm>
          <a:prstGeom prst="line">
            <a:avLst/>
          </a:prstGeom>
          <a:noFill/>
          <a:ln w="12700">
            <a:solidFill>
              <a:srgbClr val="385067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029200" y="2660904"/>
            <a:ext cx="0" cy="2468880"/>
          </a:xfrm>
          <a:prstGeom prst="line">
            <a:avLst/>
          </a:prstGeom>
          <a:noFill/>
          <a:ln w="12700">
            <a:solidFill>
              <a:srgbClr val="385067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600200" y="2761488"/>
            <a:ext cx="3291840" cy="0"/>
          </a:xfrm>
          <a:prstGeom prst="line">
            <a:avLst/>
          </a:prstGeom>
          <a:noFill/>
          <a:ln w="22860">
            <a:solidFill>
              <a:srgbClr val="32C5FF"/>
            </a:solidFill>
            <a:prstDash val="solid"/>
            <a:headEnd type="none"/>
            <a:tailEnd type="triangle"/>
          </a:ln>
        </p:spPr>
      </p:sp>
      <p:sp>
        <p:nvSpPr>
          <p:cNvPr id="16" name="Text 14"/>
          <p:cNvSpPr/>
          <p:nvPr/>
        </p:nvSpPr>
        <p:spPr>
          <a:xfrm>
            <a:off x="2331720" y="2542032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7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SYN</a:t>
            </a:r>
            <a:endParaRPr lang="en-US" sz="970" dirty="0"/>
          </a:p>
        </p:txBody>
      </p:sp>
      <p:sp>
        <p:nvSpPr>
          <p:cNvPr id="17" name="Shape 15"/>
          <p:cNvSpPr/>
          <p:nvPr/>
        </p:nvSpPr>
        <p:spPr>
          <a:xfrm>
            <a:off x="4892040" y="3182112"/>
            <a:ext cx="-3291840" cy="0"/>
          </a:xfrm>
          <a:prstGeom prst="line">
            <a:avLst/>
          </a:prstGeom>
          <a:noFill/>
          <a:ln w="22860">
            <a:solidFill>
              <a:srgbClr val="32C5FF"/>
            </a:solidFill>
            <a:prstDash val="solid"/>
            <a:headEnd type="none"/>
            <a:tailEnd type="triangle"/>
          </a:ln>
        </p:spPr>
      </p:sp>
      <p:sp>
        <p:nvSpPr>
          <p:cNvPr id="18" name="Text 16"/>
          <p:cNvSpPr/>
          <p:nvPr/>
        </p:nvSpPr>
        <p:spPr>
          <a:xfrm>
            <a:off x="2331720" y="2962656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7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SYN + ACK</a:t>
            </a:r>
            <a:endParaRPr lang="en-US" sz="970" dirty="0"/>
          </a:p>
        </p:txBody>
      </p:sp>
      <p:sp>
        <p:nvSpPr>
          <p:cNvPr id="19" name="Shape 17"/>
          <p:cNvSpPr/>
          <p:nvPr/>
        </p:nvSpPr>
        <p:spPr>
          <a:xfrm>
            <a:off x="1600200" y="3602736"/>
            <a:ext cx="3291840" cy="0"/>
          </a:xfrm>
          <a:prstGeom prst="line">
            <a:avLst/>
          </a:prstGeom>
          <a:noFill/>
          <a:ln w="22860">
            <a:solidFill>
              <a:srgbClr val="32C5FF"/>
            </a:solidFill>
            <a:prstDash val="solid"/>
            <a:headEnd type="none"/>
            <a:tailEnd type="triangle"/>
          </a:ln>
        </p:spPr>
      </p:sp>
      <p:sp>
        <p:nvSpPr>
          <p:cNvPr id="20" name="Text 18"/>
          <p:cNvSpPr/>
          <p:nvPr/>
        </p:nvSpPr>
        <p:spPr>
          <a:xfrm>
            <a:off x="2331720" y="3383280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7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ACK</a:t>
            </a:r>
            <a:endParaRPr lang="en-US" sz="970" dirty="0"/>
          </a:p>
        </p:txBody>
      </p:sp>
      <p:sp>
        <p:nvSpPr>
          <p:cNvPr id="21" name="Shape 19"/>
          <p:cNvSpPr/>
          <p:nvPr/>
        </p:nvSpPr>
        <p:spPr>
          <a:xfrm>
            <a:off x="1600200" y="4133088"/>
            <a:ext cx="3291840" cy="0"/>
          </a:xfrm>
          <a:prstGeom prst="line">
            <a:avLst/>
          </a:prstGeom>
          <a:noFill/>
          <a:ln w="22860">
            <a:solidFill>
              <a:srgbClr val="8B6CFF"/>
            </a:solidFill>
            <a:prstDash val="solid"/>
            <a:headEnd type="none"/>
            <a:tailEnd type="triangle"/>
          </a:ln>
        </p:spPr>
      </p:sp>
      <p:sp>
        <p:nvSpPr>
          <p:cNvPr id="22" name="Text 20"/>
          <p:cNvSpPr/>
          <p:nvPr/>
        </p:nvSpPr>
        <p:spPr>
          <a:xfrm>
            <a:off x="2331720" y="3913632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70" b="1" dirty="0">
                <a:solidFill>
                  <a:srgbClr val="8B6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TLS handshake</a:t>
            </a:r>
            <a:endParaRPr lang="en-US" sz="970" dirty="0"/>
          </a:p>
        </p:txBody>
      </p:sp>
      <p:sp>
        <p:nvSpPr>
          <p:cNvPr id="23" name="Shape 21"/>
          <p:cNvSpPr/>
          <p:nvPr/>
        </p:nvSpPr>
        <p:spPr>
          <a:xfrm>
            <a:off x="1600200" y="4645152"/>
            <a:ext cx="3291840" cy="0"/>
          </a:xfrm>
          <a:prstGeom prst="line">
            <a:avLst/>
          </a:prstGeom>
          <a:noFill/>
          <a:ln w="22860">
            <a:solidFill>
              <a:srgbClr val="49D49D"/>
            </a:solidFill>
            <a:prstDash val="solid"/>
            <a:headEnd type="none"/>
            <a:tailEnd type="triangle"/>
          </a:ln>
        </p:spPr>
      </p:sp>
      <p:sp>
        <p:nvSpPr>
          <p:cNvPr id="24" name="Text 22"/>
          <p:cNvSpPr/>
          <p:nvPr/>
        </p:nvSpPr>
        <p:spPr>
          <a:xfrm>
            <a:off x="2331720" y="4425696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70" b="1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Encrypted HTTP request</a:t>
            </a:r>
            <a:endParaRPr lang="en-US" sz="970" dirty="0"/>
          </a:p>
        </p:txBody>
      </p:sp>
      <p:sp>
        <p:nvSpPr>
          <p:cNvPr id="25" name="Text 23"/>
          <p:cNvSpPr/>
          <p:nvPr/>
        </p:nvSpPr>
        <p:spPr>
          <a:xfrm>
            <a:off x="941832" y="5340096"/>
            <a:ext cx="47731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TCP establishes reliable byte delivery. TLS then authenticates the server and negotiates encryption keys.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6693408" y="2340864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10277856" y="2340864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Server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7196328" y="2660904"/>
            <a:ext cx="0" cy="2468880"/>
          </a:xfrm>
          <a:prstGeom prst="line">
            <a:avLst/>
          </a:prstGeom>
          <a:noFill/>
          <a:ln w="12700">
            <a:solidFill>
              <a:srgbClr val="385067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0780776" y="2660904"/>
            <a:ext cx="0" cy="2468880"/>
          </a:xfrm>
          <a:prstGeom prst="line">
            <a:avLst/>
          </a:prstGeom>
          <a:noFill/>
          <a:ln w="12700">
            <a:solidFill>
              <a:srgbClr val="385067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269480" y="2907792"/>
            <a:ext cx="3364992" cy="0"/>
          </a:xfrm>
          <a:prstGeom prst="line">
            <a:avLst/>
          </a:prstGeom>
          <a:noFill/>
          <a:ln w="25400">
            <a:solidFill>
              <a:srgbClr val="FFB65B"/>
            </a:solidFill>
            <a:prstDash val="solid"/>
            <a:headEnd type="none"/>
            <a:tailEnd type="triangle"/>
          </a:ln>
        </p:spPr>
      </p:sp>
      <p:sp>
        <p:nvSpPr>
          <p:cNvPr id="31" name="Text 29"/>
          <p:cNvSpPr/>
          <p:nvPr/>
        </p:nvSpPr>
        <p:spPr>
          <a:xfrm>
            <a:off x="8028432" y="2688336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b="1" dirty="0">
                <a:solidFill>
                  <a:srgbClr val="FFB6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QUIC Initial + TLS</a:t>
            </a:r>
            <a:endParaRPr lang="en-US" sz="980" dirty="0"/>
          </a:p>
        </p:txBody>
      </p:sp>
      <p:sp>
        <p:nvSpPr>
          <p:cNvPr id="32" name="Shape 30"/>
          <p:cNvSpPr/>
          <p:nvPr/>
        </p:nvSpPr>
        <p:spPr>
          <a:xfrm>
            <a:off x="10634472" y="3538728"/>
            <a:ext cx="-3364992" cy="0"/>
          </a:xfrm>
          <a:prstGeom prst="line">
            <a:avLst/>
          </a:prstGeom>
          <a:noFill/>
          <a:ln w="25400">
            <a:solidFill>
              <a:srgbClr val="8B6CFF"/>
            </a:solidFill>
            <a:prstDash val="solid"/>
            <a:headEnd type="none"/>
            <a:tailEnd type="triangle"/>
          </a:ln>
        </p:spPr>
      </p:sp>
      <p:sp>
        <p:nvSpPr>
          <p:cNvPr id="33" name="Text 31"/>
          <p:cNvSpPr/>
          <p:nvPr/>
        </p:nvSpPr>
        <p:spPr>
          <a:xfrm>
            <a:off x="8028432" y="3319272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b="1" dirty="0">
                <a:solidFill>
                  <a:srgbClr val="8B6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Handshake response</a:t>
            </a:r>
            <a:endParaRPr lang="en-US" sz="980" dirty="0"/>
          </a:p>
        </p:txBody>
      </p:sp>
      <p:sp>
        <p:nvSpPr>
          <p:cNvPr id="34" name="Shape 32"/>
          <p:cNvSpPr/>
          <p:nvPr/>
        </p:nvSpPr>
        <p:spPr>
          <a:xfrm>
            <a:off x="7269480" y="4187952"/>
            <a:ext cx="3364992" cy="0"/>
          </a:xfrm>
          <a:prstGeom prst="line">
            <a:avLst/>
          </a:prstGeom>
          <a:noFill/>
          <a:ln w="25400">
            <a:solidFill>
              <a:srgbClr val="49D49D"/>
            </a:solidFill>
            <a:prstDash val="solid"/>
            <a:headEnd type="none"/>
            <a:tailEnd type="triangle"/>
          </a:ln>
        </p:spPr>
      </p:sp>
      <p:sp>
        <p:nvSpPr>
          <p:cNvPr id="35" name="Text 33"/>
          <p:cNvSpPr/>
          <p:nvPr/>
        </p:nvSpPr>
        <p:spPr>
          <a:xfrm>
            <a:off x="7808976" y="3968496"/>
            <a:ext cx="2331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b="1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Encrypted HTTP/3 request</a:t>
            </a:r>
            <a:endParaRPr lang="en-US" sz="980" dirty="0"/>
          </a:p>
        </p:txBody>
      </p:sp>
      <p:sp>
        <p:nvSpPr>
          <p:cNvPr id="36" name="Text 34"/>
          <p:cNvSpPr/>
          <p:nvPr/>
        </p:nvSpPr>
        <p:spPr>
          <a:xfrm>
            <a:off x="6656832" y="4754880"/>
            <a:ext cx="457200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QUIC runs over UDP and integrates TLS. Multiple streams avoid one lost packet stalling every request.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6839712" y="5385816"/>
            <a:ext cx="4160520" cy="310896"/>
          </a:xfrm>
          <a:prstGeom prst="roundRect">
            <a:avLst>
              <a:gd name="adj" fmla="val 50000"/>
            </a:avLst>
          </a:prstGeom>
          <a:solidFill>
            <a:srgbClr val="292417"/>
          </a:solidFill>
          <a:ln w="12700">
            <a:solidFill>
              <a:srgbClr val="FFD166">
                <a:alpha val="45000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912864" y="5454396"/>
            <a:ext cx="40142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D1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TLS PROTECTS CONTENT—not destination IP or packet timing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530352" y="6519672"/>
            <a:ext cx="3200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0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Lifecycle of a Web Request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39A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2004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30" kern="0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 THE DESTINATION EDGE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566928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7FAFC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6. Edge infrastructure receives the request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078992"/>
            <a:ext cx="10927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Many sites terminate the connection at a nearby edge before forwarding anything to the origin.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58368" y="2148840"/>
            <a:ext cx="1097280" cy="1042416"/>
          </a:xfrm>
          <a:prstGeom prst="roundRect">
            <a:avLst>
              <a:gd name="adj" fmla="val 7018"/>
            </a:avLst>
          </a:prstGeom>
          <a:solidFill>
            <a:srgbClr val="0E1B2B"/>
          </a:solidFill>
          <a:ln w="16510">
            <a:solidFill>
              <a:srgbClr val="32C5FF"/>
            </a:solidFill>
            <a:prstDash val="solid"/>
          </a:ln>
          <a:effectLst>
            <a:outerShdw sx="100000" sy="100000" kx="0" ky="0" algn="bl" rotWithShape="0" blurRad="7.385734942305998e+180" dist="4.431440965383597e+180" dir="7.795922815053669e+211">
              <a:srgbClr val="000000">
                <a:alpha val="2.8000000000000008e+219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49808" y="2249424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Edge PoP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49808" y="2496312"/>
            <a:ext cx="91440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nearby location</a:t>
            </a:r>
            <a:endParaRPr lang="en-US" sz="870" dirty="0"/>
          </a:p>
        </p:txBody>
      </p:sp>
      <p:sp>
        <p:nvSpPr>
          <p:cNvPr id="8" name="Shape 6"/>
          <p:cNvSpPr/>
          <p:nvPr/>
        </p:nvSpPr>
        <p:spPr>
          <a:xfrm>
            <a:off x="1773936" y="2670048"/>
            <a:ext cx="475488" cy="0"/>
          </a:xfrm>
          <a:prstGeom prst="line">
            <a:avLst/>
          </a:prstGeom>
          <a:noFill/>
          <a:ln w="19050">
            <a:solidFill>
              <a:srgbClr val="4B6379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2286000" y="2148840"/>
            <a:ext cx="1097280" cy="1042416"/>
          </a:xfrm>
          <a:prstGeom prst="roundRect">
            <a:avLst>
              <a:gd name="adj" fmla="val 7018"/>
            </a:avLst>
          </a:prstGeom>
          <a:solidFill>
            <a:srgbClr val="0E1B2B"/>
          </a:solidFill>
          <a:ln w="16510">
            <a:solidFill>
              <a:srgbClr val="FF6B7A"/>
            </a:solidFill>
            <a:prstDash val="solid"/>
          </a:ln>
          <a:effectLst>
            <a:outerShdw sx="100000" sy="100000" kx="0" ky="0" algn="bl" rotWithShape="0" blurRad="9.379883376728618e+184" dist="5.627930026037168e+184" dir="4.677553689032201e+216">
              <a:srgbClr val="000000">
                <a:alpha val="2.800000000000001e+224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2377440" y="2249424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DDoS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377440" y="2496312"/>
            <a:ext cx="91440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absorb floods</a:t>
            </a:r>
            <a:endParaRPr lang="en-US" sz="870" dirty="0"/>
          </a:p>
        </p:txBody>
      </p:sp>
      <p:sp>
        <p:nvSpPr>
          <p:cNvPr id="12" name="Shape 10"/>
          <p:cNvSpPr/>
          <p:nvPr/>
        </p:nvSpPr>
        <p:spPr>
          <a:xfrm>
            <a:off x="3401568" y="2670048"/>
            <a:ext cx="475488" cy="0"/>
          </a:xfrm>
          <a:prstGeom prst="line">
            <a:avLst/>
          </a:prstGeom>
          <a:noFill/>
          <a:ln w="19050">
            <a:solidFill>
              <a:srgbClr val="4B6379"/>
            </a:solidFill>
            <a:prstDash val="solid"/>
            <a:headEnd type="none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3913632" y="2148840"/>
            <a:ext cx="1097280" cy="1042416"/>
          </a:xfrm>
          <a:prstGeom prst="roundRect">
            <a:avLst>
              <a:gd name="adj" fmla="val 7018"/>
            </a:avLst>
          </a:prstGeom>
          <a:solidFill>
            <a:srgbClr val="0E1B2B"/>
          </a:solidFill>
          <a:ln w="16510">
            <a:solidFill>
              <a:srgbClr val="FFB65B"/>
            </a:solidFill>
            <a:prstDash val="solid"/>
          </a:ln>
          <a:effectLst>
            <a:outerShdw sx="100000" sy="100000" kx="0" ky="0" algn="bl" rotWithShape="0" blurRad="1.1912451888445345e+189" dist="7.147471133067203e+188" dir="2.806532213419321e+221">
              <a:srgbClr val="000000">
                <a:alpha val="2.800000000000001e+229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005072" y="2249424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WAF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005072" y="2496312"/>
            <a:ext cx="91440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inspect request</a:t>
            </a:r>
            <a:endParaRPr lang="en-US" sz="870" dirty="0"/>
          </a:p>
        </p:txBody>
      </p:sp>
      <p:sp>
        <p:nvSpPr>
          <p:cNvPr id="16" name="Shape 14"/>
          <p:cNvSpPr/>
          <p:nvPr/>
        </p:nvSpPr>
        <p:spPr>
          <a:xfrm>
            <a:off x="5029200" y="2670048"/>
            <a:ext cx="475488" cy="0"/>
          </a:xfrm>
          <a:prstGeom prst="line">
            <a:avLst/>
          </a:prstGeom>
          <a:noFill/>
          <a:ln w="19050">
            <a:solidFill>
              <a:srgbClr val="4B6379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5541264" y="2148840"/>
            <a:ext cx="1097280" cy="1042416"/>
          </a:xfrm>
          <a:prstGeom prst="roundRect">
            <a:avLst>
              <a:gd name="adj" fmla="val 7018"/>
            </a:avLst>
          </a:prstGeom>
          <a:solidFill>
            <a:srgbClr val="0E1B2B"/>
          </a:solidFill>
          <a:ln w="16510">
            <a:solidFill>
              <a:srgbClr val="8B6CFF"/>
            </a:solidFill>
            <a:prstDash val="solid"/>
          </a:ln>
          <a:effectLst>
            <a:outerShdw sx="100000" sy="100000" kx="0" ky="0" algn="bl" rotWithShape="0" blurRad="1.5128813898325588e+193" dist="9.077288338995348e+192" dir="1.6839193280515925e+226">
              <a:srgbClr val="000000">
                <a:alpha val="2.800000000000001e+234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632704" y="2249424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TLS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632704" y="2496312"/>
            <a:ext cx="91440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decrypt safely</a:t>
            </a:r>
            <a:endParaRPr lang="en-US" sz="870" dirty="0"/>
          </a:p>
        </p:txBody>
      </p:sp>
      <p:sp>
        <p:nvSpPr>
          <p:cNvPr id="20" name="Shape 18"/>
          <p:cNvSpPr/>
          <p:nvPr/>
        </p:nvSpPr>
        <p:spPr>
          <a:xfrm>
            <a:off x="6656832" y="2670048"/>
            <a:ext cx="475488" cy="0"/>
          </a:xfrm>
          <a:prstGeom prst="line">
            <a:avLst/>
          </a:prstGeom>
          <a:noFill/>
          <a:ln w="19050">
            <a:solidFill>
              <a:srgbClr val="4B6379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7168896" y="2148840"/>
            <a:ext cx="1097280" cy="1042416"/>
          </a:xfrm>
          <a:prstGeom prst="roundRect">
            <a:avLst>
              <a:gd name="adj" fmla="val 7018"/>
            </a:avLst>
          </a:prstGeom>
          <a:solidFill>
            <a:srgbClr val="0E1B2B"/>
          </a:solidFill>
          <a:ln w="16510">
            <a:solidFill>
              <a:srgbClr val="49D49D"/>
            </a:solidFill>
            <a:prstDash val="solid"/>
          </a:ln>
          <a:effectLst>
            <a:outerShdw sx="100000" sy="100000" kx="0" ky="0" algn="bl" rotWithShape="0" blurRad="1.9213593650873497e+197" dist="1.1528156190524093e+197" dir="1.0103515968309554e+231">
              <a:srgbClr val="000000">
                <a:alpha val="2.800000000000001e+239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260336" y="2249424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Cache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260336" y="2496312"/>
            <a:ext cx="91440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serve if fresh</a:t>
            </a:r>
            <a:endParaRPr lang="en-US" sz="870" dirty="0"/>
          </a:p>
        </p:txBody>
      </p:sp>
      <p:sp>
        <p:nvSpPr>
          <p:cNvPr id="24" name="Shape 22"/>
          <p:cNvSpPr/>
          <p:nvPr/>
        </p:nvSpPr>
        <p:spPr>
          <a:xfrm>
            <a:off x="8284464" y="2670048"/>
            <a:ext cx="475488" cy="0"/>
          </a:xfrm>
          <a:prstGeom prst="line">
            <a:avLst/>
          </a:prstGeom>
          <a:noFill/>
          <a:ln w="19050">
            <a:solidFill>
              <a:srgbClr val="4B6379"/>
            </a:solidFill>
            <a:prstDash val="solid"/>
            <a:headEnd type="none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8796528" y="2148840"/>
            <a:ext cx="1097280" cy="1042416"/>
          </a:xfrm>
          <a:prstGeom prst="roundRect">
            <a:avLst>
              <a:gd name="adj" fmla="val 7018"/>
            </a:avLst>
          </a:prstGeom>
          <a:solidFill>
            <a:srgbClr val="0E1B2B"/>
          </a:solidFill>
          <a:ln w="16510">
            <a:solidFill>
              <a:srgbClr val="32C5FF"/>
            </a:solidFill>
            <a:prstDash val="solid"/>
          </a:ln>
          <a:effectLst>
            <a:outerShdw sx="100000" sy="100000" kx="0" ky="0" algn="bl" rotWithShape="0" blurRad="2.440126393660934e+201" dist="1.4640758361965598e+201" dir="6.062109580985733e+235">
              <a:srgbClr val="000000">
                <a:alpha val="2.800000000000001e+244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8887968" y="2249424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Proxy / LB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887968" y="2496312"/>
            <a:ext cx="91440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choose backend</a:t>
            </a:r>
            <a:endParaRPr lang="en-US" sz="870" dirty="0"/>
          </a:p>
        </p:txBody>
      </p:sp>
      <p:sp>
        <p:nvSpPr>
          <p:cNvPr id="28" name="Shape 26"/>
          <p:cNvSpPr/>
          <p:nvPr/>
        </p:nvSpPr>
        <p:spPr>
          <a:xfrm>
            <a:off x="9912096" y="2670048"/>
            <a:ext cx="475488" cy="0"/>
          </a:xfrm>
          <a:prstGeom prst="line">
            <a:avLst/>
          </a:prstGeom>
          <a:noFill/>
          <a:ln w="19050">
            <a:solidFill>
              <a:srgbClr val="4B6379"/>
            </a:solidFill>
            <a:prstDash val="solid"/>
            <a:headEnd type="none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10424160" y="2148840"/>
            <a:ext cx="1097280" cy="1042416"/>
          </a:xfrm>
          <a:prstGeom prst="roundRect">
            <a:avLst>
              <a:gd name="adj" fmla="val 7018"/>
            </a:avLst>
          </a:prstGeom>
          <a:solidFill>
            <a:srgbClr val="0E1B2B"/>
          </a:solidFill>
          <a:ln w="16510">
            <a:solidFill>
              <a:srgbClr val="8B6CFF"/>
            </a:solidFill>
            <a:prstDash val="solid"/>
          </a:ln>
          <a:effectLst>
            <a:outerShdw sx="100000" sy="100000" kx="0" ky="0" algn="bl" rotWithShape="0" blurRad="3.0989605199493864e+205" dist="1.859376311969631e+205" dir="3.63726574859144e+240">
              <a:srgbClr val="000000">
                <a:alpha val="2.800000000000001e+249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10515600" y="2249424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Origin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10515600" y="2496312"/>
            <a:ext cx="91440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</a:t>
            </a:r>
            <a:endParaRPr lang="en-US" sz="870" dirty="0"/>
          </a:p>
        </p:txBody>
      </p:sp>
      <p:sp>
        <p:nvSpPr>
          <p:cNvPr id="32" name="Shape 30"/>
          <p:cNvSpPr/>
          <p:nvPr/>
        </p:nvSpPr>
        <p:spPr>
          <a:xfrm>
            <a:off x="7114032" y="3904488"/>
            <a:ext cx="2011680" cy="749808"/>
          </a:xfrm>
          <a:prstGeom prst="roundRect">
            <a:avLst>
              <a:gd name="adj" fmla="val 9756"/>
            </a:avLst>
          </a:prstGeom>
          <a:solidFill>
            <a:srgbClr val="10261E"/>
          </a:solidFill>
          <a:ln w="16510">
            <a:solidFill>
              <a:srgbClr val="49D49D"/>
            </a:solidFill>
            <a:prstDash val="solid"/>
          </a:ln>
          <a:effectLst>
            <a:outerShdw sx="100000" sy="100000" kx="0" ky="0" algn="bl" rotWithShape="0" blurRad="3.9356798603357206e+209" dist="2.3614079162014313e+209" dir="2.182359449154864e+245">
              <a:srgbClr val="000000">
                <a:alpha val="2.800000000000001e+254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7269480" y="4050792"/>
            <a:ext cx="1719072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49D49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CACHE HIT  •  respond from edge</a:t>
            </a:r>
            <a:endParaRPr lang="en-US" sz="920" dirty="0"/>
          </a:p>
        </p:txBody>
      </p:sp>
      <p:sp>
        <p:nvSpPr>
          <p:cNvPr id="34" name="Shape 32"/>
          <p:cNvSpPr/>
          <p:nvPr/>
        </p:nvSpPr>
        <p:spPr>
          <a:xfrm>
            <a:off x="7717536" y="3236976"/>
            <a:ext cx="0" cy="585216"/>
          </a:xfrm>
          <a:prstGeom prst="line">
            <a:avLst/>
          </a:prstGeom>
          <a:noFill/>
          <a:ln w="24130">
            <a:solidFill>
              <a:srgbClr val="49D49D"/>
            </a:solidFill>
            <a:prstDash val="solid"/>
            <a:headEnd type="none"/>
            <a:tailEnd type="triangle"/>
          </a:ln>
        </p:spPr>
      </p:sp>
      <p:sp>
        <p:nvSpPr>
          <p:cNvPr id="35" name="Shape 33"/>
          <p:cNvSpPr/>
          <p:nvPr/>
        </p:nvSpPr>
        <p:spPr>
          <a:xfrm>
            <a:off x="3063240" y="3904488"/>
            <a:ext cx="2176272" cy="749808"/>
          </a:xfrm>
          <a:prstGeom prst="roundRect">
            <a:avLst>
              <a:gd name="adj" fmla="val 9756"/>
            </a:avLst>
          </a:prstGeom>
          <a:solidFill>
            <a:srgbClr val="2B171B"/>
          </a:solidFill>
          <a:ln w="16510">
            <a:solidFill>
              <a:srgbClr val="FF6B7A"/>
            </a:solidFill>
            <a:prstDash val="solid"/>
          </a:ln>
          <a:effectLst>
            <a:outerShdw sx="100000" sy="100000" kx="0" ky="0" algn="bl" rotWithShape="0" blurRad="4.9983134226263654e+213" dist="2.998988053575818e+213" dir="1.3094156694929184e+250">
              <a:srgbClr val="000000">
                <a:alpha val="2.8000000000000008e+259"/>
              </a:srgbClr>
            </a:outerShdw>
          </a:effectLst>
        </p:spPr>
      </p:sp>
      <p:sp>
        <p:nvSpPr>
          <p:cNvPr id="36" name="Text 34"/>
          <p:cNvSpPr/>
          <p:nvPr/>
        </p:nvSpPr>
        <p:spPr>
          <a:xfrm>
            <a:off x="3218688" y="4050792"/>
            <a:ext cx="1856232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b="1" dirty="0">
                <a:solidFill>
                  <a:srgbClr val="FF6B7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BLOCK / CHALLENGE  •  suspicious traffic</a:t>
            </a:r>
            <a:endParaRPr lang="en-US" sz="870" dirty="0"/>
          </a:p>
        </p:txBody>
      </p:sp>
      <p:sp>
        <p:nvSpPr>
          <p:cNvPr id="37" name="Shape 35"/>
          <p:cNvSpPr/>
          <p:nvPr/>
        </p:nvSpPr>
        <p:spPr>
          <a:xfrm>
            <a:off x="4462272" y="3236976"/>
            <a:ext cx="0" cy="585216"/>
          </a:xfrm>
          <a:prstGeom prst="line">
            <a:avLst/>
          </a:prstGeom>
          <a:noFill/>
          <a:ln w="24130">
            <a:solidFill>
              <a:srgbClr val="FF6B7A"/>
            </a:solidFill>
            <a:prstDash val="solid"/>
            <a:headEnd type="none"/>
            <a:tailEnd type="triangle"/>
          </a:ln>
        </p:spPr>
      </p:sp>
      <p:sp>
        <p:nvSpPr>
          <p:cNvPr id="38" name="Shape 36"/>
          <p:cNvSpPr/>
          <p:nvPr/>
        </p:nvSpPr>
        <p:spPr>
          <a:xfrm>
            <a:off x="658368" y="5038344"/>
            <a:ext cx="10863072" cy="822960"/>
          </a:xfrm>
          <a:prstGeom prst="roundRect">
            <a:avLst>
              <a:gd name="adj" fmla="val 11111"/>
            </a:avLst>
          </a:prstGeom>
          <a:solidFill>
            <a:srgbClr val="0E1B2B"/>
          </a:solidFill>
          <a:ln w="12700">
            <a:solidFill>
              <a:srgbClr val="21374D"/>
            </a:solidFill>
            <a:prstDash val="solid"/>
          </a:ln>
          <a:effectLst>
            <a:outerShdw sx="100000" sy="100000" kx="0" ky="0" algn="bl" rotWithShape="0" blurRad="6.347858046735484e+217" dist="3.808714828041289e+217" dir="7.85649401695751e+254">
              <a:srgbClr val="000000">
                <a:alpha val="2.800000000000001e+264"/>
              </a:srgbClr>
            </a:outerShdw>
          </a:effectLst>
        </p:spPr>
      </p:sp>
      <p:sp>
        <p:nvSpPr>
          <p:cNvPr id="39" name="Text 37"/>
          <p:cNvSpPr/>
          <p:nvPr/>
        </p:nvSpPr>
        <p:spPr>
          <a:xfrm>
            <a:off x="960120" y="5257800"/>
            <a:ext cx="1325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4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Nearer edge</a:t>
            </a:r>
            <a:endParaRPr lang="en-US" sz="1140" dirty="0"/>
          </a:p>
        </p:txBody>
      </p:sp>
      <p:sp>
        <p:nvSpPr>
          <p:cNvPr id="40" name="Text 38"/>
          <p:cNvSpPr/>
          <p:nvPr/>
        </p:nvSpPr>
        <p:spPr>
          <a:xfrm>
            <a:off x="2313432" y="5257800"/>
            <a:ext cx="17647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reduces round-trip time</a:t>
            </a:r>
            <a:endParaRPr lang="en-US" sz="970" dirty="0"/>
          </a:p>
        </p:txBody>
      </p:sp>
      <p:sp>
        <p:nvSpPr>
          <p:cNvPr id="41" name="Text 39"/>
          <p:cNvSpPr/>
          <p:nvPr/>
        </p:nvSpPr>
        <p:spPr>
          <a:xfrm>
            <a:off x="4398264" y="5257800"/>
            <a:ext cx="1325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40" b="1" dirty="0">
                <a:solidFill>
                  <a:srgbClr val="FFB65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Shared protection</a:t>
            </a:r>
            <a:endParaRPr lang="en-US" sz="1140" dirty="0"/>
          </a:p>
        </p:txBody>
      </p:sp>
      <p:sp>
        <p:nvSpPr>
          <p:cNvPr id="42" name="Text 40"/>
          <p:cNvSpPr/>
          <p:nvPr/>
        </p:nvSpPr>
        <p:spPr>
          <a:xfrm>
            <a:off x="5751576" y="5257800"/>
            <a:ext cx="17647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filters abuse before origin</a:t>
            </a:r>
            <a:endParaRPr lang="en-US" sz="970" dirty="0"/>
          </a:p>
        </p:txBody>
      </p:sp>
      <p:sp>
        <p:nvSpPr>
          <p:cNvPr id="43" name="Text 41"/>
          <p:cNvSpPr/>
          <p:nvPr/>
        </p:nvSpPr>
        <p:spPr>
          <a:xfrm>
            <a:off x="7836408" y="5257800"/>
            <a:ext cx="1325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40" b="1" dirty="0">
                <a:solidFill>
                  <a:srgbClr val="8B6C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Load balancing</a:t>
            </a:r>
            <a:endParaRPr lang="en-US" sz="1140" dirty="0"/>
          </a:p>
        </p:txBody>
      </p:sp>
      <p:sp>
        <p:nvSpPr>
          <p:cNvPr id="44" name="Text 42"/>
          <p:cNvSpPr/>
          <p:nvPr/>
        </p:nvSpPr>
        <p:spPr>
          <a:xfrm>
            <a:off x="9189720" y="5257800"/>
            <a:ext cx="17647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7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spreads traffic across healthy servers</a:t>
            </a:r>
            <a:endParaRPr lang="en-US" sz="970" dirty="0"/>
          </a:p>
        </p:txBody>
      </p:sp>
      <p:sp>
        <p:nvSpPr>
          <p:cNvPr id="45" name="Text 43"/>
          <p:cNvSpPr/>
          <p:nvPr/>
        </p:nvSpPr>
        <p:spPr>
          <a:xfrm>
            <a:off x="530352" y="6519672"/>
            <a:ext cx="3200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0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Lifecycle of a Web Request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39A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2004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30" kern="0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INSIDE THE ORIGIN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566928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7FAFC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7. The server creates the response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078992"/>
            <a:ext cx="10927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request is routed through application logic, caches, databases, queues, and external services.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66928" y="1572768"/>
            <a:ext cx="7543800" cy="4453128"/>
          </a:xfrm>
          <a:prstGeom prst="roundRect">
            <a:avLst>
              <a:gd name="adj" fmla="val 2464"/>
            </a:avLst>
          </a:prstGeom>
          <a:solidFill>
            <a:srgbClr val="0D1A29"/>
          </a:solidFill>
          <a:ln w="12700">
            <a:solidFill>
              <a:srgbClr val="21405A"/>
            </a:solidFill>
            <a:prstDash val="solid"/>
          </a:ln>
          <a:effectLst>
            <a:outerShdw sx="100000" sy="100000" kx="0" ky="0" algn="bl" rotWithShape="0" blurRad="8.061779719354066e+221" dist="4.8370678316124365e+221" dir="4.713896410174506e+259">
              <a:srgbClr val="000000">
                <a:alpha val="2.800000000000001e+269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77824" y="2148840"/>
            <a:ext cx="1234440" cy="914400"/>
          </a:xfrm>
          <a:prstGeom prst="roundRect">
            <a:avLst>
              <a:gd name="adj" fmla="val 8000"/>
            </a:avLst>
          </a:prstGeom>
          <a:solidFill>
            <a:srgbClr val="0E1B2B"/>
          </a:solidFill>
          <a:ln w="16510">
            <a:solidFill>
              <a:srgbClr val="32C5FF"/>
            </a:solidFill>
            <a:prstDash val="solid"/>
          </a:ln>
          <a:effectLst>
            <a:outerShdw sx="100000" sy="100000" kx="0" ky="0" algn="bl" rotWithShape="0" blurRad="1.0238460243579663e+226" dist="6.143076146147795e+225" dir="2.8283378461047036e+264">
              <a:srgbClr val="000000">
                <a:alpha val="2.800000000000001e+274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69264" y="2249424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Web server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9264" y="2496312"/>
            <a:ext cx="1051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parse HTTP</a:t>
            </a:r>
            <a:endParaRPr lang="en-US" sz="870" dirty="0"/>
          </a:p>
        </p:txBody>
      </p:sp>
      <p:sp>
        <p:nvSpPr>
          <p:cNvPr id="9" name="Shape 7"/>
          <p:cNvSpPr/>
          <p:nvPr/>
        </p:nvSpPr>
        <p:spPr>
          <a:xfrm>
            <a:off x="2121408" y="2596896"/>
            <a:ext cx="274320" cy="0"/>
          </a:xfrm>
          <a:prstGeom prst="line">
            <a:avLst/>
          </a:prstGeom>
          <a:noFill/>
          <a:ln w="20320">
            <a:solidFill>
              <a:srgbClr val="4E667C"/>
            </a:solidFill>
            <a:prstDash val="solid"/>
            <a:headEnd type="none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2423160" y="2148840"/>
            <a:ext cx="1234440" cy="914400"/>
          </a:xfrm>
          <a:prstGeom prst="roundRect">
            <a:avLst>
              <a:gd name="adj" fmla="val 8000"/>
            </a:avLst>
          </a:prstGeom>
          <a:solidFill>
            <a:srgbClr val="0E1B2B"/>
          </a:solidFill>
          <a:ln w="16510">
            <a:solidFill>
              <a:srgbClr val="8B6CFF"/>
            </a:solidFill>
            <a:prstDash val="solid"/>
          </a:ln>
          <a:effectLst>
            <a:outerShdw sx="100000" sy="100000" kx="0" ky="0" algn="bl" rotWithShape="0" blurRad="1.3002844509346172e+230" dist="7.8017067056077e+229" dir="1.6970027076628222e+269">
              <a:srgbClr val="000000">
                <a:alpha val="2.8000000000000007e+279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2514600" y="2249424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Router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514600" y="2496312"/>
            <a:ext cx="1051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method + path</a:t>
            </a:r>
            <a:endParaRPr lang="en-US" sz="870" dirty="0"/>
          </a:p>
        </p:txBody>
      </p:sp>
      <p:sp>
        <p:nvSpPr>
          <p:cNvPr id="13" name="Shape 11"/>
          <p:cNvSpPr/>
          <p:nvPr/>
        </p:nvSpPr>
        <p:spPr>
          <a:xfrm>
            <a:off x="3666744" y="2596896"/>
            <a:ext cx="274320" cy="0"/>
          </a:xfrm>
          <a:prstGeom prst="line">
            <a:avLst/>
          </a:prstGeom>
          <a:noFill/>
          <a:ln w="20320">
            <a:solidFill>
              <a:srgbClr val="4E667C"/>
            </a:solidFill>
            <a:prstDash val="solid"/>
            <a:headEnd type="none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3968496" y="2148840"/>
            <a:ext cx="1234440" cy="914400"/>
          </a:xfrm>
          <a:prstGeom prst="roundRect">
            <a:avLst>
              <a:gd name="adj" fmla="val 8000"/>
            </a:avLst>
          </a:prstGeom>
          <a:solidFill>
            <a:srgbClr val="0E1B2B"/>
          </a:solidFill>
          <a:ln w="16510">
            <a:solidFill>
              <a:srgbClr val="FFB65B"/>
            </a:solidFill>
            <a:prstDash val="solid"/>
          </a:ln>
          <a:effectLst>
            <a:outerShdw sx="100000" sy="100000" kx="0" ky="0" algn="bl" rotWithShape="0" blurRad="1.6513612526869638e+234" dist="9.908167516121778e+233" dir="1.0182016245976934e+274">
              <a:srgbClr val="000000">
                <a:alpha val="2.8000000000000006e+284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059936" y="2249424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Middleware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059936" y="2496312"/>
            <a:ext cx="1051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auth / validation</a:t>
            </a:r>
            <a:endParaRPr lang="en-US" sz="870" dirty="0"/>
          </a:p>
        </p:txBody>
      </p:sp>
      <p:sp>
        <p:nvSpPr>
          <p:cNvPr id="17" name="Shape 15"/>
          <p:cNvSpPr/>
          <p:nvPr/>
        </p:nvSpPr>
        <p:spPr>
          <a:xfrm>
            <a:off x="5212080" y="2596896"/>
            <a:ext cx="274320" cy="0"/>
          </a:xfrm>
          <a:prstGeom prst="line">
            <a:avLst/>
          </a:prstGeom>
          <a:noFill/>
          <a:ln w="20320">
            <a:solidFill>
              <a:srgbClr val="4E667C"/>
            </a:solidFill>
            <a:prstDash val="solid"/>
            <a:headEnd type="none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5513832" y="2148840"/>
            <a:ext cx="1234440" cy="914400"/>
          </a:xfrm>
          <a:prstGeom prst="roundRect">
            <a:avLst>
              <a:gd name="adj" fmla="val 8000"/>
            </a:avLst>
          </a:prstGeom>
          <a:solidFill>
            <a:srgbClr val="0E1B2B"/>
          </a:solidFill>
          <a:ln w="16510">
            <a:solidFill>
              <a:srgbClr val="49D49D"/>
            </a:solidFill>
            <a:prstDash val="solid"/>
          </a:ln>
          <a:effectLst>
            <a:outerShdw sx="100000" sy="100000" kx="0" ky="0" algn="bl" rotWithShape="0" blurRad="2.097228790912444e+238" dist="1.2583372745474658e+238" dir="6.10920974758616e+278">
              <a:srgbClr val="000000">
                <a:alpha val="2.8000000000000008e+289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605272" y="2249424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Handler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605272" y="2496312"/>
            <a:ext cx="1051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business logic</a:t>
            </a:r>
            <a:endParaRPr lang="en-US" sz="870" dirty="0"/>
          </a:p>
        </p:txBody>
      </p:sp>
      <p:sp>
        <p:nvSpPr>
          <p:cNvPr id="21" name="Shape 19"/>
          <p:cNvSpPr/>
          <p:nvPr/>
        </p:nvSpPr>
        <p:spPr>
          <a:xfrm>
            <a:off x="1078992" y="4160520"/>
            <a:ext cx="1353312" cy="804672"/>
          </a:xfrm>
          <a:prstGeom prst="roundRect">
            <a:avLst>
              <a:gd name="adj" fmla="val 9091"/>
            </a:avLst>
          </a:prstGeom>
          <a:solidFill>
            <a:srgbClr val="0E1B2B"/>
          </a:solidFill>
          <a:ln w="16510">
            <a:solidFill>
              <a:srgbClr val="49D49D"/>
            </a:solidFill>
            <a:prstDash val="solid"/>
          </a:ln>
          <a:effectLst>
            <a:outerShdw sx="100000" sy="100000" kx="0" ky="0" algn="bl" rotWithShape="0" blurRad="2.663480564458804e+242" dist="1.5980883386752816e+242" dir="3.6655258485516963e+283">
              <a:srgbClr val="000000">
                <a:alpha val="2.800000000000001e+294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1170432" y="4261104"/>
            <a:ext cx="11704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Cache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170432" y="4507992"/>
            <a:ext cx="117043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fast reads</a:t>
            </a:r>
            <a:endParaRPr lang="en-US" sz="870" dirty="0"/>
          </a:p>
        </p:txBody>
      </p:sp>
      <p:sp>
        <p:nvSpPr>
          <p:cNvPr id="24" name="Shape 22"/>
          <p:cNvSpPr/>
          <p:nvPr/>
        </p:nvSpPr>
        <p:spPr>
          <a:xfrm>
            <a:off x="6126480" y="3090672"/>
            <a:ext cx="-4370832" cy="1005840"/>
          </a:xfrm>
          <a:prstGeom prst="line">
            <a:avLst/>
          </a:prstGeom>
          <a:noFill/>
          <a:ln w="15875">
            <a:solidFill>
              <a:srgbClr val="49D49D"/>
            </a:solidFill>
            <a:prstDash val="solid"/>
            <a:headEnd type="none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2999232" y="4160520"/>
            <a:ext cx="1353312" cy="804672"/>
          </a:xfrm>
          <a:prstGeom prst="roundRect">
            <a:avLst>
              <a:gd name="adj" fmla="val 9091"/>
            </a:avLst>
          </a:prstGeom>
          <a:solidFill>
            <a:srgbClr val="0E1B2B"/>
          </a:solidFill>
          <a:ln w="16510">
            <a:solidFill>
              <a:srgbClr val="8B6CFF"/>
            </a:solidFill>
            <a:prstDash val="solid"/>
          </a:ln>
          <a:effectLst>
            <a:outerShdw sx="100000" sy="100000" kx="0" ky="0" algn="bl" rotWithShape="0" blurRad="3.3826203168626813e+246" dist="2.0295721901176076e+246" dir="2.1993155091310177e+288">
              <a:srgbClr val="000000">
                <a:alpha val="2.800000000000001e+299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3090672" y="4261104"/>
            <a:ext cx="11704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Database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090672" y="4507992"/>
            <a:ext cx="117043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durable state</a:t>
            </a:r>
            <a:endParaRPr lang="en-US" sz="870" dirty="0"/>
          </a:p>
        </p:txBody>
      </p:sp>
      <p:sp>
        <p:nvSpPr>
          <p:cNvPr id="28" name="Shape 26"/>
          <p:cNvSpPr/>
          <p:nvPr/>
        </p:nvSpPr>
        <p:spPr>
          <a:xfrm>
            <a:off x="6126480" y="3090672"/>
            <a:ext cx="-2450592" cy="1005840"/>
          </a:xfrm>
          <a:prstGeom prst="line">
            <a:avLst/>
          </a:prstGeom>
          <a:noFill/>
          <a:ln w="15875">
            <a:solidFill>
              <a:srgbClr val="8B6CFF"/>
            </a:solidFill>
            <a:prstDash val="solid"/>
            <a:headEnd type="none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4919472" y="4160520"/>
            <a:ext cx="1353312" cy="804672"/>
          </a:xfrm>
          <a:prstGeom prst="roundRect">
            <a:avLst>
              <a:gd name="adj" fmla="val 9091"/>
            </a:avLst>
          </a:prstGeom>
          <a:solidFill>
            <a:srgbClr val="0E1B2B"/>
          </a:solidFill>
          <a:ln w="16510">
            <a:solidFill>
              <a:srgbClr val="FFB65B"/>
            </a:solidFill>
            <a:prstDash val="solid"/>
          </a:ln>
          <a:effectLst>
            <a:outerShdw sx="100000" sy="100000" kx="0" ky="0" algn="bl" rotWithShape="0" blurRad="4.295927802415605e+250" dist="2.5775566814493618e+250" dir="1.3195893054786106e+293">
              <a:srgbClr val="000000">
                <a:alpha val="2.8000000000000006e+304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5010912" y="4261104"/>
            <a:ext cx="11704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Queue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5010912" y="4507992"/>
            <a:ext cx="117043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background work</a:t>
            </a:r>
            <a:endParaRPr lang="en-US" sz="870" dirty="0"/>
          </a:p>
        </p:txBody>
      </p:sp>
      <p:sp>
        <p:nvSpPr>
          <p:cNvPr id="32" name="Shape 30"/>
          <p:cNvSpPr/>
          <p:nvPr/>
        </p:nvSpPr>
        <p:spPr>
          <a:xfrm>
            <a:off x="6126480" y="3090672"/>
            <a:ext cx="-530352" cy="1005840"/>
          </a:xfrm>
          <a:prstGeom prst="line">
            <a:avLst/>
          </a:prstGeom>
          <a:noFill/>
          <a:ln w="15875">
            <a:solidFill>
              <a:srgbClr val="FFB65B"/>
            </a:solidFill>
            <a:prstDash val="solid"/>
            <a:headEnd type="none"/>
            <a:tailEnd type="triangle"/>
          </a:ln>
        </p:spPr>
      </p:sp>
      <p:sp>
        <p:nvSpPr>
          <p:cNvPr id="33" name="Shape 31"/>
          <p:cNvSpPr/>
          <p:nvPr/>
        </p:nvSpPr>
        <p:spPr>
          <a:xfrm>
            <a:off x="6839712" y="4160520"/>
            <a:ext cx="1353312" cy="804672"/>
          </a:xfrm>
          <a:prstGeom prst="roundRect">
            <a:avLst>
              <a:gd name="adj" fmla="val 9091"/>
            </a:avLst>
          </a:prstGeom>
          <a:solidFill>
            <a:srgbClr val="0E1B2B"/>
          </a:solidFill>
          <a:ln w="16510">
            <a:solidFill>
              <a:srgbClr val="32C5FF"/>
            </a:solidFill>
            <a:prstDash val="solid"/>
          </a:ln>
          <a:effectLst>
            <a:outerShdw sx="100000" sy="100000" kx="0" ky="0" algn="bl" rotWithShape="0" blurRad="5.455828309067819e+254" dist="3.2734969854406895e+254" dir="7.917535832871664e+297">
              <a:srgbClr val="000000">
                <a:alpha val="Infinity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6931152" y="4261104"/>
            <a:ext cx="11704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7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External API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6931152" y="4507992"/>
            <a:ext cx="117043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other service</a:t>
            </a:r>
            <a:endParaRPr lang="en-US" sz="870" dirty="0"/>
          </a:p>
        </p:txBody>
      </p:sp>
      <p:sp>
        <p:nvSpPr>
          <p:cNvPr id="36" name="Shape 34"/>
          <p:cNvSpPr/>
          <p:nvPr/>
        </p:nvSpPr>
        <p:spPr>
          <a:xfrm>
            <a:off x="6126480" y="3090672"/>
            <a:ext cx="1389888" cy="1005840"/>
          </a:xfrm>
          <a:prstGeom prst="line">
            <a:avLst/>
          </a:prstGeom>
          <a:noFill/>
          <a:ln w="15875">
            <a:solidFill>
              <a:srgbClr val="32C5FF"/>
            </a:solidFill>
            <a:prstDash val="solid"/>
            <a:headEnd type="none"/>
            <a:tailEnd type="triangle"/>
          </a:ln>
        </p:spPr>
      </p:sp>
      <p:sp>
        <p:nvSpPr>
          <p:cNvPr id="37" name="Shape 35"/>
          <p:cNvSpPr/>
          <p:nvPr/>
        </p:nvSpPr>
        <p:spPr>
          <a:xfrm>
            <a:off x="1060704" y="5321808"/>
            <a:ext cx="6583680" cy="438912"/>
          </a:xfrm>
          <a:prstGeom prst="roundRect">
            <a:avLst>
              <a:gd name="adj" fmla="val 14583"/>
            </a:avLst>
          </a:prstGeom>
          <a:solidFill>
            <a:srgbClr val="101E2C"/>
          </a:solidFill>
          <a:ln w="13970">
            <a:solidFill>
              <a:srgbClr val="32C5F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371600" y="5449824"/>
            <a:ext cx="3291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2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Response = status code + headers + body</a:t>
            </a:r>
            <a:endParaRPr lang="en-US" sz="1220" dirty="0"/>
          </a:p>
        </p:txBody>
      </p:sp>
      <p:sp>
        <p:nvSpPr>
          <p:cNvPr id="39" name="Text 37"/>
          <p:cNvSpPr/>
          <p:nvPr/>
        </p:nvSpPr>
        <p:spPr>
          <a:xfrm>
            <a:off x="4645152" y="5449824"/>
            <a:ext cx="2697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9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e.g., 200 OK • Content-Type • Cache-Control • HTML / JSON / image bytes</a:t>
            </a:r>
            <a:endParaRPr lang="en-US" sz="890" dirty="0"/>
          </a:p>
        </p:txBody>
      </p:sp>
      <p:sp>
        <p:nvSpPr>
          <p:cNvPr id="40" name="Shape 38"/>
          <p:cNvSpPr/>
          <p:nvPr/>
        </p:nvSpPr>
        <p:spPr>
          <a:xfrm>
            <a:off x="8366760" y="1572768"/>
            <a:ext cx="3200400" cy="4453128"/>
          </a:xfrm>
          <a:prstGeom prst="roundRect">
            <a:avLst>
              <a:gd name="adj" fmla="val 3429"/>
            </a:avLst>
          </a:prstGeom>
          <a:solidFill>
            <a:srgbClr val="0E1B2B"/>
          </a:solidFill>
          <a:ln w="12700">
            <a:solidFill>
              <a:srgbClr val="21374D"/>
            </a:solidFill>
            <a:prstDash val="solid"/>
          </a:ln>
          <a:effectLst>
            <a:outerShdw sx="100000" sy="100000" kx="0" ky="0" algn="bl" rotWithShape="0" blurRad="6.928901952516129e+258" dist="4.1573411715096754e+258" dir="4.750521499722998e+302">
              <a:srgbClr val="000000">
                <a:alpha val="Infinity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8732520" y="1865376"/>
            <a:ext cx="1481328" cy="310896"/>
          </a:xfrm>
          <a:prstGeom prst="roundRect">
            <a:avLst>
              <a:gd name="adj" fmla="val 50000"/>
            </a:avLst>
          </a:prstGeom>
          <a:solidFill>
            <a:srgbClr val="0D2434"/>
          </a:solidFill>
          <a:ln w="12700">
            <a:solidFill>
              <a:srgbClr val="32C5FF">
                <a:alpha val="45000"/>
              </a:srgbClr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8805672" y="1933956"/>
            <a:ext cx="13350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RESPONSE EXAMPLE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8732520" y="2487168"/>
            <a:ext cx="2468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9D49D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HTTP/2 200</a:t>
            </a:r>
            <a:endParaRPr lang="en-US" sz="1700" dirty="0"/>
          </a:p>
        </p:txBody>
      </p:sp>
      <p:sp>
        <p:nvSpPr>
          <p:cNvPr id="44" name="Text 42"/>
          <p:cNvSpPr/>
          <p:nvPr/>
        </p:nvSpPr>
        <p:spPr>
          <a:xfrm>
            <a:off x="8732520" y="2907792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content-type: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9912096" y="2907792"/>
            <a:ext cx="12618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text/html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8732520" y="3328416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cache-control:</a:t>
            </a:r>
            <a:endParaRPr lang="en-US" sz="950" dirty="0"/>
          </a:p>
        </p:txBody>
      </p:sp>
      <p:sp>
        <p:nvSpPr>
          <p:cNvPr id="47" name="Text 45"/>
          <p:cNvSpPr/>
          <p:nvPr/>
        </p:nvSpPr>
        <p:spPr>
          <a:xfrm>
            <a:off x="9912096" y="3328416"/>
            <a:ext cx="12618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max-age=300</a:t>
            </a:r>
            <a:endParaRPr lang="en-US" sz="950" dirty="0"/>
          </a:p>
        </p:txBody>
      </p:sp>
      <p:sp>
        <p:nvSpPr>
          <p:cNvPr id="48" name="Text 46"/>
          <p:cNvSpPr/>
          <p:nvPr/>
        </p:nvSpPr>
        <p:spPr>
          <a:xfrm>
            <a:off x="8732520" y="3749040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content-encoding:</a:t>
            </a:r>
            <a:endParaRPr lang="en-US" sz="950" dirty="0"/>
          </a:p>
        </p:txBody>
      </p:sp>
      <p:sp>
        <p:nvSpPr>
          <p:cNvPr id="49" name="Text 47"/>
          <p:cNvSpPr/>
          <p:nvPr/>
        </p:nvSpPr>
        <p:spPr>
          <a:xfrm>
            <a:off x="9912096" y="3749040"/>
            <a:ext cx="12618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</a:t>
            </a:r>
            <a:endParaRPr lang="en-US" sz="950" dirty="0"/>
          </a:p>
        </p:txBody>
      </p:sp>
      <p:sp>
        <p:nvSpPr>
          <p:cNvPr id="50" name="Text 48"/>
          <p:cNvSpPr/>
          <p:nvPr/>
        </p:nvSpPr>
        <p:spPr>
          <a:xfrm>
            <a:off x="8732520" y="4169664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32C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set-cookie: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9912096" y="4169664"/>
            <a:ext cx="12618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D8E2E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session=…</a:t>
            </a:r>
            <a:endParaRPr lang="en-US" sz="950" dirty="0"/>
          </a:p>
        </p:txBody>
      </p:sp>
      <p:sp>
        <p:nvSpPr>
          <p:cNvPr id="52" name="Shape 50"/>
          <p:cNvSpPr/>
          <p:nvPr/>
        </p:nvSpPr>
        <p:spPr>
          <a:xfrm>
            <a:off x="8732520" y="4736592"/>
            <a:ext cx="2468880" cy="749808"/>
          </a:xfrm>
          <a:prstGeom prst="roundRect">
            <a:avLst>
              <a:gd name="adj" fmla="val 7317"/>
            </a:avLst>
          </a:prstGeom>
          <a:solidFill>
            <a:srgbClr val="07131F"/>
          </a:solidFill>
          <a:ln w="12700">
            <a:solidFill>
              <a:srgbClr val="1F3448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8942832" y="4901184"/>
            <a:ext cx="20482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B6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&lt;!doctype html&gt;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FFB65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&lt;html&gt;…</a:t>
            </a:r>
            <a:endParaRPr lang="en-US" sz="1000" dirty="0"/>
          </a:p>
        </p:txBody>
      </p:sp>
      <p:sp>
        <p:nvSpPr>
          <p:cNvPr id="54" name="Text 52"/>
          <p:cNvSpPr/>
          <p:nvPr/>
        </p:nvSpPr>
        <p:spPr>
          <a:xfrm>
            <a:off x="8732520" y="559612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8FA2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Observability—logs, metrics, and traces—records what happened across these steps.</a:t>
            </a:r>
            <a:endParaRPr lang="en-US" sz="950" dirty="0"/>
          </a:p>
        </p:txBody>
      </p:sp>
      <p:sp>
        <p:nvSpPr>
          <p:cNvPr id="55" name="Text 53"/>
          <p:cNvSpPr/>
          <p:nvPr/>
        </p:nvSpPr>
        <p:spPr>
          <a:xfrm>
            <a:off x="530352" y="6519672"/>
            <a:ext cx="3200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0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Lifecycle of a Web Request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0839A"/>
                </a:solidFill>
                <a:latin typeface="Inter"/>
                <a:ea typeface="Inter"/>
                <a:cs typeface="Inter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Inter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Inte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Lifecycle of a Web Request</dc:title>
  <dc:subject>Lifecycle of a Web Request</dc:subject>
  <dc:creator>OpenAI</dc:creator>
  <cp:lastModifiedBy>OpenAI</cp:lastModifiedBy>
  <cp:revision>1</cp:revision>
  <dcterms:created xsi:type="dcterms:W3CDTF">2026-08-06T07:12:34Z</dcterms:created>
  <dcterms:modified xsi:type="dcterms:W3CDTF">2026-08-06T07:12:34Z</dcterms:modified>
</cp:coreProperties>
</file>